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</p:sldMasterIdLst>
  <p:notesMasterIdLst>
    <p:notesMasterId r:id="rId5"/>
  </p:notesMasterIdLst>
  <p:sldIdLst>
    <p:sldId id="256" r:id="rId4"/>
    <p:sldId id="257" r:id="rId6"/>
    <p:sldId id="258" r:id="rId7"/>
    <p:sldId id="260" r:id="rId8"/>
    <p:sldId id="283" r:id="rId9"/>
    <p:sldId id="261" r:id="rId10"/>
    <p:sldId id="311" r:id="rId11"/>
    <p:sldId id="312" r:id="rId12"/>
    <p:sldId id="313" r:id="rId13"/>
    <p:sldId id="285" r:id="rId14"/>
    <p:sldId id="314" r:id="rId15"/>
    <p:sldId id="317" r:id="rId16"/>
    <p:sldId id="316" r:id="rId17"/>
    <p:sldId id="340" r:id="rId18"/>
    <p:sldId id="341" r:id="rId19"/>
    <p:sldId id="344" r:id="rId20"/>
    <p:sldId id="343" r:id="rId21"/>
    <p:sldId id="342" r:id="rId22"/>
    <p:sldId id="346" r:id="rId23"/>
    <p:sldId id="278" r:id="rId24"/>
    <p:sldId id="348" r:id="rId25"/>
    <p:sldId id="349" r:id="rId26"/>
    <p:sldId id="350" r:id="rId27"/>
    <p:sldId id="347" r:id="rId28"/>
    <p:sldId id="365" r:id="rId29"/>
    <p:sldId id="366" r:id="rId30"/>
    <p:sldId id="378" r:id="rId31"/>
    <p:sldId id="379" r:id="rId32"/>
    <p:sldId id="380" r:id="rId33"/>
    <p:sldId id="381" r:id="rId34"/>
    <p:sldId id="384" r:id="rId35"/>
    <p:sldId id="382" r:id="rId36"/>
    <p:sldId id="383" r:id="rId37"/>
    <p:sldId id="386" r:id="rId38"/>
    <p:sldId id="387" r:id="rId39"/>
    <p:sldId id="279" r:id="rId40"/>
    <p:sldId id="388" r:id="rId41"/>
    <p:sldId id="280" r:id="rId42"/>
    <p:sldId id="389" r:id="rId43"/>
    <p:sldId id="276" r:id="rId44"/>
  </p:sld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46" Type="http://schemas.openxmlformats.org/officeDocument/2006/relationships/viewProps" Target="viewProps.xml"/><Relationship Id="rId45" Type="http://schemas.openxmlformats.org/officeDocument/2006/relationships/presProps" Target="presProps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hyperlink" Target="https://changshuoshen.github.io" TargetMode="Externa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2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6.png"/><Relationship Id="rId1" Type="http://schemas.openxmlformats.org/officeDocument/2006/relationships/image" Target="../media/image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1.png"/><Relationship Id="rId1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image" Target="../media/image45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0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2.png"/><Relationship Id="rId1" Type="http://schemas.openxmlformats.org/officeDocument/2006/relationships/image" Target="../media/image5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>
            <a:alphaModFix amt="89000"/>
          </a:blip>
          <a:srcRect/>
          <a:stretch>
            <a:fillRect/>
          </a:stretch>
        </p:blipFill>
        <p:spPr>
          <a:xfrm>
            <a:off x="0" y="-31750"/>
            <a:ext cx="9144000" cy="5143500"/>
          </a:xfrm>
          <a:prstGeom prst="rect">
            <a:avLst/>
          </a:prstGeom>
        </p:spPr>
      </p:pic>
      <p:sp>
        <p:nvSpPr>
          <p:cNvPr id="7" name="Flowchart: Alternate Process 6"/>
          <p:cNvSpPr/>
          <p:nvPr/>
        </p:nvSpPr>
        <p:spPr>
          <a:xfrm>
            <a:off x="248920" y="276860"/>
            <a:ext cx="8646795" cy="4589780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919480" y="3723640"/>
            <a:ext cx="7640320" cy="878205"/>
            <a:chOff x="1448" y="5864"/>
            <a:chExt cx="12032" cy="1383"/>
          </a:xfrm>
        </p:grpSpPr>
        <p:sp>
          <p:nvSpPr>
            <p:cNvPr id="5" name="Shape 2"/>
            <p:cNvSpPr/>
            <p:nvPr/>
          </p:nvSpPr>
          <p:spPr>
            <a:xfrm>
              <a:off x="1448" y="5864"/>
              <a:ext cx="12032" cy="120"/>
            </a:xfrm>
            <a:prstGeom prst="rect">
              <a:avLst/>
            </a:prstGeom>
            <a:solidFill>
              <a:srgbClr val="00FF82"/>
            </a:solidFill>
          </p:spPr>
        </p:sp>
        <p:sp>
          <p:nvSpPr>
            <p:cNvPr id="6" name="Text 3"/>
            <p:cNvSpPr/>
            <p:nvPr/>
          </p:nvSpPr>
          <p:spPr>
            <a:xfrm>
              <a:off x="5411" y="6087"/>
              <a:ext cx="3577" cy="116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ctr">
                <a:lnSpc>
                  <a:spcPts val="1725"/>
                </a:lnSpc>
                <a:buNone/>
              </a:pP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Changshuo Shen</a:t>
              </a:r>
              <a:endParaRPr lang="en-US" sz="1200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  <a:p>
              <a:pPr marL="0" indent="0" algn="ctr">
                <a:lnSpc>
                  <a:spcPts val="1725"/>
                </a:lnSpc>
                <a:buNone/>
              </a:pP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stephen_shen@mail.ustc.edu.cn</a:t>
              </a:r>
              <a:endParaRPr lang="en-US" sz="1200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  <a:p>
              <a:pPr marL="0" indent="0" algn="ctr">
                <a:lnSpc>
                  <a:spcPts val="1725"/>
                </a:lnSpc>
                <a:buNone/>
              </a:pP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hlinkClick r:id="rId2" tooltip="" action="ppaction://hlinkfile"/>
                </a:rPr>
                <a:t>https://changshuoshen.github.io</a:t>
              </a:r>
              <a:endParaRPr lang="en-US" sz="1200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71500" y="1140143"/>
            <a:ext cx="8001000" cy="2409507"/>
            <a:chOff x="900" y="1796"/>
            <a:chExt cx="12600" cy="3794"/>
          </a:xfrm>
        </p:grpSpPr>
        <p:sp>
          <p:nvSpPr>
            <p:cNvPr id="3" name="Text 0"/>
            <p:cNvSpPr/>
            <p:nvPr/>
          </p:nvSpPr>
          <p:spPr>
            <a:xfrm>
              <a:off x="900" y="1796"/>
              <a:ext cx="12600" cy="10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ctr">
                <a:lnSpc>
                  <a:spcPts val="5250"/>
                </a:lnSpc>
                <a:buNone/>
              </a:pPr>
              <a:r>
                <a:rPr lang="en-US" sz="375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LLMs </a:t>
              </a:r>
              <a:r>
                <a:rPr lang="en-US" sz="3750" b="1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X</a:t>
              </a:r>
              <a:r>
                <a:rPr lang="en-US" sz="375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 RecSys</a:t>
              </a:r>
              <a:endParaRPr lang="en-US" sz="37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</p:txBody>
        </p:sp>
        <p:sp>
          <p:nvSpPr>
            <p:cNvPr id="4" name="Text 1"/>
            <p:cNvSpPr/>
            <p:nvPr/>
          </p:nvSpPr>
          <p:spPr>
            <a:xfrm>
              <a:off x="900" y="3483"/>
              <a:ext cx="12600" cy="6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3150"/>
                </a:lnSpc>
                <a:buNone/>
              </a:pPr>
              <a:endParaRPr lang="en-US" sz="2250" dirty="0">
                <a:solidFill>
                  <a:schemeClr val="tx1"/>
                </a:solidFill>
              </a:endParaRPr>
            </a:p>
          </p:txBody>
        </p:sp>
        <p:sp>
          <p:nvSpPr>
            <p:cNvPr id="8" name="Text Box 7"/>
            <p:cNvSpPr txBox="1"/>
            <p:nvPr/>
          </p:nvSpPr>
          <p:spPr>
            <a:xfrm>
              <a:off x="2163" y="3483"/>
              <a:ext cx="10075" cy="21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indent="0" algn="ctr">
                <a:lnSpc>
                  <a:spcPct val="150000"/>
                </a:lnSpc>
                <a:buNone/>
              </a:pPr>
              <a:r>
                <a:rPr lang="en-US" altLang="zh-CN" b="1" dirty="0"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Generative Retrieval </a:t>
              </a:r>
              <a:endParaRPr lang="en-US" altLang="zh-CN" b="1" dirty="0"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endParaRPr>
            </a:p>
            <a:p>
              <a:pPr marL="0" indent="0" algn="ctr">
                <a:lnSpc>
                  <a:spcPct val="150000"/>
                </a:lnSpc>
                <a:buNone/>
              </a:pPr>
              <a:r>
                <a:rPr lang="en-US" altLang="zh-CN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rgbClr val="C00000"/>
                  </a:solidFill>
                  <a:effectLst/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&amp;</a:t>
              </a:r>
              <a:endParaRPr lang="en-US" altLang="zh-CN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endParaRPr>
            </a:p>
            <a:p>
              <a:pPr marL="0" indent="0" algn="ctr">
                <a:lnSpc>
                  <a:spcPct val="150000"/>
                </a:lnSpc>
                <a:buNone/>
              </a:pPr>
              <a:r>
                <a:rPr lang="en-US" altLang="zh-CN" b="1" dirty="0"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 Collaborative Semantic Integration</a:t>
              </a:r>
              <a:endParaRPr lang="en-US" altLang="zh-CN" b="1" dirty="0"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530" y="153035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Stage1: Semantic ID generation</a:t>
            </a:r>
            <a:endParaRPr lang="en-US" sz="2250" dirty="0"/>
          </a:p>
        </p:txBody>
      </p:sp>
      <p:grpSp>
        <p:nvGrpSpPr>
          <p:cNvPr id="19" name="Group 18"/>
          <p:cNvGrpSpPr/>
          <p:nvPr/>
        </p:nvGrpSpPr>
        <p:grpSpPr>
          <a:xfrm>
            <a:off x="6977380" y="147955"/>
            <a:ext cx="1952625" cy="1085850"/>
            <a:chOff x="525" y="3818"/>
            <a:chExt cx="3075" cy="1710"/>
          </a:xfrm>
        </p:grpSpPr>
        <p:sp>
          <p:nvSpPr>
            <p:cNvPr id="6" name="Text 3"/>
            <p:cNvSpPr/>
            <p:nvPr/>
          </p:nvSpPr>
          <p:spPr>
            <a:xfrm>
              <a:off x="525" y="3840"/>
              <a:ext cx="2700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01</a:t>
              </a:r>
              <a:endParaRPr lang="en-US" sz="12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900" y="3818"/>
              <a:ext cx="270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Semantic ID生成</a:t>
              </a:r>
              <a:endParaRPr lang="en-US" sz="120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900" y="4208"/>
              <a:ext cx="2700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通过RQ-VAE对物品内容特征进行编码，生成具有语义意义的标识符，每个物品被表示为一组离散的语义码字。</a:t>
              </a:r>
              <a:endParaRPr lang="en-US" sz="105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977380" y="1271905"/>
            <a:ext cx="1952625" cy="1295400"/>
            <a:chOff x="3825" y="3818"/>
            <a:chExt cx="3075" cy="2040"/>
          </a:xfrm>
        </p:grpSpPr>
        <p:sp>
          <p:nvSpPr>
            <p:cNvPr id="9" name="Text 6"/>
            <p:cNvSpPr/>
            <p:nvPr/>
          </p:nvSpPr>
          <p:spPr>
            <a:xfrm>
              <a:off x="3825" y="3840"/>
              <a:ext cx="2700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02</a:t>
              </a:r>
              <a:endParaRPr lang="en-US" sz="120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4200" y="3818"/>
              <a:ext cx="270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层次化表示</a:t>
              </a:r>
              <a:endParaRPr lang="en-US" sz="1200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4200" y="4208"/>
              <a:ext cx="2700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Semantic ID采用层次化结构，每个码字来自不同的码本，能够捕捉到不同粒度的物品信息，形成从粗到细的分类体系。</a:t>
              </a:r>
              <a:endParaRPr lang="en-US" sz="105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977380" y="2605405"/>
            <a:ext cx="1952625" cy="1085850"/>
            <a:chOff x="7125" y="3818"/>
            <a:chExt cx="3075" cy="1710"/>
          </a:xfrm>
        </p:grpSpPr>
        <p:sp>
          <p:nvSpPr>
            <p:cNvPr id="12" name="Text 9"/>
            <p:cNvSpPr/>
            <p:nvPr/>
          </p:nvSpPr>
          <p:spPr>
            <a:xfrm>
              <a:off x="7125" y="3840"/>
              <a:ext cx="2700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03</a:t>
              </a:r>
              <a:endParaRPr lang="en-US" sz="1200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7500" y="3818"/>
              <a:ext cx="270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知识共享</a:t>
              </a:r>
              <a:endParaRPr lang="en-US" sz="120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7500" y="4208"/>
              <a:ext cx="2700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相似物品拥有重叠的Semantic ID码字，促进模型在语义相似物品间有效共享知识，增强泛化能力。</a:t>
              </a:r>
              <a:endParaRPr lang="en-US" sz="105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977380" y="3789045"/>
            <a:ext cx="1952625" cy="1085850"/>
            <a:chOff x="10425" y="3818"/>
            <a:chExt cx="3075" cy="1710"/>
          </a:xfrm>
        </p:grpSpPr>
        <p:sp>
          <p:nvSpPr>
            <p:cNvPr id="15" name="Text 12"/>
            <p:cNvSpPr/>
            <p:nvPr/>
          </p:nvSpPr>
          <p:spPr>
            <a:xfrm>
              <a:off x="10425" y="3840"/>
              <a:ext cx="2700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04</a:t>
              </a:r>
              <a:endParaRPr lang="en-US" sz="1200" dirty="0"/>
            </a:p>
          </p:txBody>
        </p:sp>
        <p:sp>
          <p:nvSpPr>
            <p:cNvPr id="16" name="Text 13"/>
            <p:cNvSpPr/>
            <p:nvPr/>
          </p:nvSpPr>
          <p:spPr>
            <a:xfrm>
              <a:off x="10800" y="3818"/>
              <a:ext cx="270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冷启动应对</a:t>
              </a:r>
              <a:endParaRPr lang="en-US" sz="1200" dirty="0"/>
            </a:p>
          </p:txBody>
        </p:sp>
        <p:sp>
          <p:nvSpPr>
            <p:cNvPr id="17" name="Text 14"/>
            <p:cNvSpPr/>
            <p:nvPr/>
          </p:nvSpPr>
          <p:spPr>
            <a:xfrm>
              <a:off x="10800" y="4208"/>
              <a:ext cx="2700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Semantic ID基于物品内容生成，即使新物品无历史交互记录，也能被有效表示，解决冷启动问题。</a:t>
              </a:r>
              <a:endParaRPr lang="en-US" sz="1050" dirty="0"/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951230"/>
            <a:ext cx="6591935" cy="39719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530" y="153035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Stage1: Semantic ID generation</a:t>
            </a:r>
            <a:endParaRPr lang="en-US" sz="225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951230"/>
            <a:ext cx="6591935" cy="3971925"/>
          </a:xfrm>
          <a:prstGeom prst="rect">
            <a:avLst/>
          </a:prstGeom>
        </p:spPr>
      </p:pic>
      <p:sp>
        <p:nvSpPr>
          <p:cNvPr id="25" name="Freeform 24"/>
          <p:cNvSpPr/>
          <p:nvPr/>
        </p:nvSpPr>
        <p:spPr>
          <a:xfrm>
            <a:off x="0" y="641985"/>
            <a:ext cx="9144000" cy="459041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400" h="7229">
                <a:moveTo>
                  <a:pt x="2138" y="952"/>
                </a:moveTo>
                <a:lnTo>
                  <a:pt x="8401" y="952"/>
                </a:lnTo>
                <a:lnTo>
                  <a:pt x="8401" y="2027"/>
                </a:lnTo>
                <a:lnTo>
                  <a:pt x="2138" y="2027"/>
                </a:lnTo>
                <a:lnTo>
                  <a:pt x="2138" y="952"/>
                </a:lnTo>
                <a:close/>
                <a:moveTo>
                  <a:pt x="0" y="0"/>
                </a:moveTo>
                <a:lnTo>
                  <a:pt x="14400" y="0"/>
                </a:lnTo>
                <a:lnTo>
                  <a:pt x="14400" y="7229"/>
                </a:lnTo>
                <a:lnTo>
                  <a:pt x="0" y="72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10" y="2263140"/>
            <a:ext cx="3848100" cy="194119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</p:pic>
      <p:sp>
        <p:nvSpPr>
          <p:cNvPr id="27" name="Text Box 26"/>
          <p:cNvSpPr txBox="1"/>
          <p:nvPr/>
        </p:nvSpPr>
        <p:spPr>
          <a:xfrm>
            <a:off x="4200525" y="2263140"/>
            <a:ext cx="49561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/>
              <a:t>第1层 Codebook 的训练：</a:t>
            </a:r>
            <a:endParaRPr lang="en-US" sz="1200"/>
          </a:p>
          <a:p>
            <a:r>
              <a:rPr lang="en-US" sz="1200"/>
              <a:t>* 输入数据：</a:t>
            </a:r>
            <a:r>
              <a:rPr lang="en-US" sz="1200">
                <a:sym typeface="+mn-ea"/>
              </a:rPr>
              <a:t>使用 DNN Encoder 提取物品的初始嵌入向量 r₀</a:t>
            </a:r>
            <a:endParaRPr lang="en-US" sz="1200"/>
          </a:p>
          <a:p>
            <a:r>
              <a:rPr lang="en-US" sz="1200"/>
              <a:t>* 聚类优化：</a:t>
            </a:r>
            <a:endParaRPr lang="en-US" sz="1200"/>
          </a:p>
          <a:p>
            <a:r>
              <a:rPr lang="en-US" sz="1200"/>
              <a:t>    * 对所有的 r₀ 向量，使用聚类算法（如 K-Means）训练第一层 </a:t>
            </a:r>
            <a:endParaRPr lang="en-US" sz="1200"/>
          </a:p>
          <a:p>
            <a:r>
              <a:rPr lang="en-US" sz="1200"/>
              <a:t>    * 每个聚类中心就是第一层 codebook 的一个向量</a:t>
            </a:r>
            <a:endParaRPr lang="en-US" sz="1200"/>
          </a:p>
          <a:p>
            <a:r>
              <a:rPr lang="en-US" sz="1200"/>
              <a:t>最近邻分配：每个输入向量 r₀ 分配到第一层 codebook 中</a:t>
            </a:r>
            <a:r>
              <a:rPr lang="zh-CN" altLang="en-US" sz="1200">
                <a:ea typeface="SimSun" charset="0"/>
              </a:rPr>
              <a:t>的</a:t>
            </a:r>
            <a:r>
              <a:rPr lang="en-US" sz="1200"/>
              <a:t>最近邻</a:t>
            </a:r>
            <a:r>
              <a:rPr lang="en-US" sz="1200">
                <a:sym typeface="+mn-ea"/>
              </a:rPr>
              <a:t> e₀ </a:t>
            </a:r>
            <a:endParaRPr lang="en-US" sz="1200"/>
          </a:p>
          <a:p>
            <a:r>
              <a:rPr lang="en-US" sz="1200"/>
              <a:t>* 残差计算：计算残差向量：r₁ = r₀ - e₀</a:t>
            </a:r>
            <a:endParaRPr lang="en-US" sz="1200"/>
          </a:p>
          <a:p>
            <a:endParaRPr lang="en-US" sz="1200"/>
          </a:p>
          <a:p>
            <a:r>
              <a:rPr lang="zh-CN" altLang="en-US" sz="1200">
                <a:ea typeface="SimSun" charset="0"/>
              </a:rPr>
              <a:t>类似上述方法，使用</a:t>
            </a:r>
            <a:r>
              <a:rPr lang="en-US" sz="1200">
                <a:sym typeface="+mn-ea"/>
              </a:rPr>
              <a:t>r₁</a:t>
            </a:r>
            <a:r>
              <a:rPr lang="zh-CN" altLang="en-US" sz="1200">
                <a:ea typeface="SimSun" charset="0"/>
                <a:sym typeface="+mn-ea"/>
              </a:rPr>
              <a:t>做第二层</a:t>
            </a:r>
            <a:r>
              <a:rPr lang="en-US" altLang="zh-CN" sz="1200">
                <a:ea typeface="SimSun" charset="0"/>
                <a:sym typeface="+mn-ea"/>
              </a:rPr>
              <a:t>codebook</a:t>
            </a:r>
            <a:r>
              <a:rPr lang="zh-CN" altLang="en-US" sz="1200">
                <a:ea typeface="SimSun" charset="0"/>
                <a:sym typeface="+mn-ea"/>
              </a:rPr>
              <a:t>的训练，以此类推</a:t>
            </a:r>
            <a:endParaRPr lang="zh-CN" altLang="en-US" sz="1200">
              <a:ea typeface="SimSun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530" y="153035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Stage1: Semantic ID generation</a:t>
            </a: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--implementation details</a:t>
            </a:r>
            <a:endParaRPr lang="en-US" sz="1200" dirty="0"/>
          </a:p>
        </p:txBody>
      </p:sp>
      <p:sp>
        <p:nvSpPr>
          <p:cNvPr id="9" name="Round Diagonal Corner Rectangle 8"/>
          <p:cNvSpPr/>
          <p:nvPr/>
        </p:nvSpPr>
        <p:spPr>
          <a:xfrm>
            <a:off x="470535" y="1688465"/>
            <a:ext cx="1419860" cy="348615"/>
          </a:xfrm>
          <a:prstGeom prst="round2Diag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200">
                <a:solidFill>
                  <a:schemeClr val="tx1"/>
                </a:solidFill>
              </a:rPr>
              <a:t>pretrained </a:t>
            </a:r>
            <a:r>
              <a:rPr lang="en-US" sz="1200" b="1">
                <a:solidFill>
                  <a:schemeClr val="tx1"/>
                </a:solidFill>
              </a:rPr>
              <a:t>Sentence-T5</a:t>
            </a:r>
            <a:endParaRPr lang="en-US" sz="1200" b="1">
              <a:solidFill>
                <a:schemeClr val="tx1"/>
              </a:solidFill>
            </a:endParaRPr>
          </a:p>
        </p:txBody>
      </p:sp>
      <p:cxnSp>
        <p:nvCxnSpPr>
          <p:cNvPr id="10" name="Curved Connector 9"/>
          <p:cNvCxnSpPr/>
          <p:nvPr/>
        </p:nvCxnSpPr>
        <p:spPr>
          <a:xfrm rot="5400000">
            <a:off x="1828800" y="1342390"/>
            <a:ext cx="407670" cy="284480"/>
          </a:xfrm>
          <a:prstGeom prst="curvedConnector3">
            <a:avLst>
              <a:gd name="adj1" fmla="val 50156"/>
            </a:avLst>
          </a:prstGeom>
          <a:ln w="31750"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Curved Connector 10"/>
          <p:cNvCxnSpPr>
            <a:stCxn id="9" idx="1"/>
          </p:cNvCxnSpPr>
          <p:nvPr/>
        </p:nvCxnSpPr>
        <p:spPr>
          <a:xfrm rot="5400000">
            <a:off x="569595" y="2212340"/>
            <a:ext cx="786765" cy="435610"/>
          </a:xfrm>
          <a:prstGeom prst="curvedConnector3">
            <a:avLst>
              <a:gd name="adj1" fmla="val 50000"/>
            </a:avLst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48260" y="2943225"/>
            <a:ext cx="4403090" cy="2065020"/>
            <a:chOff x="161" y="4145"/>
            <a:chExt cx="6934" cy="325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2" y="4145"/>
              <a:ext cx="1553" cy="123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1" y="5435"/>
              <a:ext cx="6935" cy="1963"/>
            </a:xfrm>
            <a:prstGeom prst="rect">
              <a:avLst/>
            </a:prstGeom>
          </p:spPr>
        </p:pic>
        <p:cxnSp>
          <p:nvCxnSpPr>
            <p:cNvPr id="15" name="Straight Arrow Connector 14"/>
            <p:cNvCxnSpPr/>
            <p:nvPr/>
          </p:nvCxnSpPr>
          <p:spPr>
            <a:xfrm>
              <a:off x="2515" y="4641"/>
              <a:ext cx="2665" cy="0"/>
            </a:xfrm>
            <a:prstGeom prst="straightConnector1">
              <a:avLst/>
            </a:prstGeom>
            <a:ln w="317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3235325" y="553085"/>
            <a:ext cx="5497830" cy="1757045"/>
            <a:chOff x="5095" y="871"/>
            <a:chExt cx="8658" cy="2767"/>
          </a:xfrm>
        </p:grpSpPr>
        <p:grpSp>
          <p:nvGrpSpPr>
            <p:cNvPr id="20" name="Group 19"/>
            <p:cNvGrpSpPr/>
            <p:nvPr/>
          </p:nvGrpSpPr>
          <p:grpSpPr>
            <a:xfrm>
              <a:off x="5095" y="1666"/>
              <a:ext cx="8658" cy="1972"/>
              <a:chOff x="5088" y="1586"/>
              <a:chExt cx="8658" cy="1972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284" y="1649"/>
                <a:ext cx="1463" cy="123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88" y="1586"/>
                <a:ext cx="7196" cy="1973"/>
              </a:xfrm>
              <a:prstGeom prst="rect">
                <a:avLst/>
              </a:prstGeom>
            </p:spPr>
          </p:pic>
        </p:grpSp>
        <p:cxnSp>
          <p:nvCxnSpPr>
            <p:cNvPr id="22" name="Curved Connector 21"/>
            <p:cNvCxnSpPr/>
            <p:nvPr/>
          </p:nvCxnSpPr>
          <p:spPr>
            <a:xfrm rot="16200000" flipV="1">
              <a:off x="12158" y="1241"/>
              <a:ext cx="1000" cy="260"/>
            </a:xfrm>
            <a:prstGeom prst="curvedConnector3">
              <a:avLst>
                <a:gd name="adj1" fmla="val 49900"/>
              </a:avLst>
            </a:prstGeom>
            <a:ln w="31750">
              <a:tailEnd type="arrow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2578100" y="1878965"/>
            <a:ext cx="6541770" cy="1844675"/>
            <a:chOff x="4060" y="2959"/>
            <a:chExt cx="10302" cy="2905"/>
          </a:xfrm>
        </p:grpSpPr>
        <p:cxnSp>
          <p:nvCxnSpPr>
            <p:cNvPr id="16" name="Curved Connector 15"/>
            <p:cNvCxnSpPr>
              <a:stCxn id="7" idx="3"/>
              <a:endCxn id="6" idx="2"/>
            </p:cNvCxnSpPr>
            <p:nvPr/>
          </p:nvCxnSpPr>
          <p:spPr>
            <a:xfrm flipV="1">
              <a:off x="6011" y="2959"/>
              <a:ext cx="7012" cy="2172"/>
            </a:xfrm>
            <a:prstGeom prst="curvedConnector2">
              <a:avLst/>
            </a:prstGeom>
            <a:ln w="317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/>
          </p:nvGrpSpPr>
          <p:grpSpPr>
            <a:xfrm>
              <a:off x="4060" y="4006"/>
              <a:ext cx="10303" cy="1858"/>
              <a:chOff x="4060" y="4006"/>
              <a:chExt cx="10303" cy="1858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60" y="4578"/>
                <a:ext cx="1951" cy="1105"/>
              </a:xfrm>
              <a:prstGeom prst="rect">
                <a:avLst/>
              </a:prstGeom>
            </p:spPr>
          </p:pic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11" y="4006"/>
                <a:ext cx="8352" cy="1859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530" y="153035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Stage2: Generative Retrieval with Semantic ID</a:t>
            </a:r>
            <a:endParaRPr lang="en-US" altLang="zh-CN" sz="2250" b="1" dirty="0">
              <a:solidFill>
                <a:srgbClr val="000000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" y="612140"/>
            <a:ext cx="5843905" cy="28009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13125"/>
            <a:ext cx="4321810" cy="11772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6475" y="3413125"/>
            <a:ext cx="4327525" cy="1177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Experiments &amp; Results</a:t>
            </a:r>
            <a:endParaRPr 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38" name="Group 37"/>
          <p:cNvGrpSpPr/>
          <p:nvPr/>
        </p:nvGrpSpPr>
        <p:grpSpPr>
          <a:xfrm>
            <a:off x="98425" y="844550"/>
            <a:ext cx="7010400" cy="1029335"/>
            <a:chOff x="1415" y="1590"/>
            <a:chExt cx="11040" cy="1621"/>
          </a:xfrm>
        </p:grpSpPr>
        <p:grpSp>
          <p:nvGrpSpPr>
            <p:cNvPr id="22" name="Group 21"/>
            <p:cNvGrpSpPr/>
            <p:nvPr/>
          </p:nvGrpSpPr>
          <p:grpSpPr>
            <a:xfrm>
              <a:off x="1415" y="1590"/>
              <a:ext cx="2752" cy="750"/>
              <a:chOff x="1415" y="1640"/>
              <a:chExt cx="2752" cy="750"/>
            </a:xfrm>
          </p:grpSpPr>
          <p:pic>
            <p:nvPicPr>
              <p:cNvPr id="14" name="Image 1" descr="preencoded.pn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1415" y="1640"/>
                <a:ext cx="750" cy="750"/>
              </a:xfrm>
              <a:prstGeom prst="rect">
                <a:avLst/>
              </a:prstGeom>
            </p:spPr>
          </p:pic>
          <p:sp>
            <p:nvSpPr>
              <p:cNvPr id="19" name="Text 3"/>
              <p:cNvSpPr/>
              <p:nvPr/>
            </p:nvSpPr>
            <p:spPr>
              <a:xfrm>
                <a:off x="2165" y="1850"/>
                <a:ext cx="200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ea typeface="SimSun" charset="0"/>
                  </a:rPr>
                  <a:t>数据集选择</a:t>
                </a:r>
                <a:endParaRPr lang="zh-CN" altLang="en-US" sz="1200" b="1" dirty="0">
                  <a:ea typeface="SimSun" charset="0"/>
                </a:endParaRPr>
              </a:p>
            </p:txBody>
          </p:sp>
        </p:grpSp>
        <p:sp>
          <p:nvSpPr>
            <p:cNvPr id="31" name="Text Box 30"/>
            <p:cNvSpPr txBox="1"/>
            <p:nvPr/>
          </p:nvSpPr>
          <p:spPr>
            <a:xfrm>
              <a:off x="2435" y="2195"/>
              <a:ext cx="10020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sz="1200"/>
                <a:t>选用了Amazon Product Reviews dataset中的“</a:t>
              </a:r>
              <a:r>
                <a:rPr sz="1200" b="1"/>
                <a:t>Beauty</a:t>
              </a:r>
              <a:r>
                <a:rPr sz="1200"/>
                <a:t>”、</a:t>
              </a:r>
              <a:endParaRPr sz="1200"/>
            </a:p>
            <a:p>
              <a:r>
                <a:rPr sz="1200"/>
                <a:t>“</a:t>
              </a:r>
              <a:r>
                <a:rPr sz="1200" b="1"/>
                <a:t>Sports and Outdoors</a:t>
              </a:r>
              <a:r>
                <a:rPr sz="1200"/>
                <a:t>”和“</a:t>
              </a:r>
              <a:r>
                <a:rPr sz="1200" b="1"/>
                <a:t>Toys and Games</a:t>
              </a:r>
              <a:r>
                <a:rPr sz="1200"/>
                <a:t>”三个类别，</a:t>
              </a:r>
              <a:endParaRPr sz="1200"/>
            </a:p>
            <a:p>
              <a:r>
                <a:rPr sz="1200"/>
                <a:t>包含`用户评论`和`项目元数据`</a:t>
              </a:r>
              <a:endParaRPr sz="1200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98425" y="1787525"/>
            <a:ext cx="7010400" cy="920750"/>
            <a:chOff x="1415" y="3625"/>
            <a:chExt cx="11040" cy="1450"/>
          </a:xfrm>
        </p:grpSpPr>
        <p:grpSp>
          <p:nvGrpSpPr>
            <p:cNvPr id="23" name="Group 22"/>
            <p:cNvGrpSpPr/>
            <p:nvPr/>
          </p:nvGrpSpPr>
          <p:grpSpPr>
            <a:xfrm>
              <a:off x="1415" y="3625"/>
              <a:ext cx="3015" cy="750"/>
              <a:chOff x="1415" y="3675"/>
              <a:chExt cx="3015" cy="750"/>
            </a:xfrm>
          </p:grpSpPr>
          <p:pic>
            <p:nvPicPr>
              <p:cNvPr id="16" name="Image 2" descr="preencoded.pn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1415" y="3675"/>
                <a:ext cx="750" cy="750"/>
              </a:xfrm>
              <a:prstGeom prst="rect">
                <a:avLst/>
              </a:prstGeom>
            </p:spPr>
          </p:pic>
          <p:sp>
            <p:nvSpPr>
              <p:cNvPr id="21" name="Text 3"/>
              <p:cNvSpPr/>
              <p:nvPr/>
            </p:nvSpPr>
            <p:spPr>
              <a:xfrm>
                <a:off x="2435" y="3885"/>
                <a:ext cx="1995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Baseline</a:t>
                </a: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选择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4" name="Text Box 33"/>
            <p:cNvSpPr txBox="1"/>
            <p:nvPr/>
          </p:nvSpPr>
          <p:spPr>
            <a:xfrm>
              <a:off x="2435" y="4265"/>
              <a:ext cx="10020" cy="8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与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GRU4Rec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Caser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HGN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SASRec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BERT4Rec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FDSA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S3-Rec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及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P5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等先进推荐系统进行比较，涵盖了深度学习、序列建模和预训练语言模型等多种方法。</a:t>
              </a:r>
              <a:endParaRPr lang="en-US" altLang="zh-CN" sz="1200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98425" y="2711450"/>
            <a:ext cx="7010400" cy="2378710"/>
            <a:chOff x="1415" y="5660"/>
            <a:chExt cx="11040" cy="3746"/>
          </a:xfrm>
        </p:grpSpPr>
        <p:grpSp>
          <p:nvGrpSpPr>
            <p:cNvPr id="24" name="Group 23"/>
            <p:cNvGrpSpPr/>
            <p:nvPr/>
          </p:nvGrpSpPr>
          <p:grpSpPr>
            <a:xfrm>
              <a:off x="1415" y="5660"/>
              <a:ext cx="2682" cy="750"/>
              <a:chOff x="1415" y="5710"/>
              <a:chExt cx="2682" cy="750"/>
            </a:xfrm>
          </p:grpSpPr>
          <p:pic>
            <p:nvPicPr>
              <p:cNvPr id="18" name="Image 4" descr="preencoded.png"/>
              <p:cNvPicPr>
                <a:picLocks noChangeAspect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>
              <a:xfrm>
                <a:off x="1415" y="5710"/>
                <a:ext cx="750" cy="750"/>
              </a:xfrm>
              <a:prstGeom prst="rect">
                <a:avLst/>
              </a:prstGeom>
            </p:spPr>
          </p:pic>
          <p:sp>
            <p:nvSpPr>
              <p:cNvPr id="20" name="Text 3"/>
              <p:cNvSpPr/>
              <p:nvPr/>
            </p:nvSpPr>
            <p:spPr>
              <a:xfrm>
                <a:off x="2225" y="5920"/>
                <a:ext cx="187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评价指标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7" name="Text Box 36"/>
            <p:cNvSpPr txBox="1"/>
            <p:nvPr/>
          </p:nvSpPr>
          <p:spPr>
            <a:xfrm>
              <a:off x="2435" y="6354"/>
              <a:ext cx="10020" cy="30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200">
                  <a:ea typeface="SimSun" charset="0"/>
                </a:rPr>
                <a:t>* </a:t>
              </a:r>
              <a:r>
                <a:rPr lang="en-US" sz="1200" b="1">
                  <a:ea typeface="SimSun" charset="0"/>
                </a:rPr>
                <a:t>Recall</a:t>
              </a:r>
              <a:r>
                <a:rPr lang="en-US" sz="1200">
                  <a:ea typeface="SimSun" charset="0"/>
                </a:rPr>
                <a:t>@K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* 在推荐列表的前K个item中，实际感兴趣的item被正确推荐的比例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* $Recall@K = \frac{\# 推荐列表中实际感兴趣项目}{\# 用户实际感兴趣项目}$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* 反映RecSys在捕捉用户兴趣方面的`</a:t>
              </a:r>
              <a:r>
                <a:rPr lang="en-US" sz="1200" b="1">
                  <a:ea typeface="SimSun" charset="0"/>
                </a:rPr>
                <a:t>覆盖能力</a:t>
              </a:r>
              <a:r>
                <a:rPr lang="en-US" sz="1200">
                  <a:ea typeface="SimSun" charset="0"/>
                </a:rPr>
                <a:t>`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* </a:t>
              </a:r>
              <a:r>
                <a:rPr lang="en-US" sz="1200" b="1">
                  <a:ea typeface="SimSun" charset="0"/>
                </a:rPr>
                <a:t>NDCG</a:t>
              </a:r>
              <a:r>
                <a:rPr lang="en-US" sz="1200">
                  <a:ea typeface="SimSun" charset="0"/>
                </a:rPr>
                <a:t>@K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* 归一化折扣累计增益，衡量推荐列表中推荐项目的相关性及其排序质量的指标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* $NDCG@K = \frac{DCG@K}{IDCG@K}$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   * $DCG@K = \Sigma_{i = 1}^K \frac{rel_i}{log_2(i + 1)}$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   * $IDCG@K = \Sigma_{i = 1}^K \frac{rel_i^{ideal}}{log_2(i + 1)}$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* 表示推荐列表中相关性高的item是否被排在前面</a:t>
              </a:r>
              <a:endParaRPr lang="en-US" sz="1200">
                <a:ea typeface="SimSun" charset="0"/>
              </a:endParaRP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0975" y="756285"/>
            <a:ext cx="3883025" cy="130111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935" y="932180"/>
            <a:ext cx="8152130" cy="29521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Sequential Recommendation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Cold-Start Retrieval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6115" y="715645"/>
            <a:ext cx="7811770" cy="323532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Recommendation Diversity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66645" y="676910"/>
            <a:ext cx="4410710" cy="17913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95" y="2661285"/>
            <a:ext cx="8766175" cy="190436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Ablation Study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005" y="753745"/>
            <a:ext cx="7397447" cy="17373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85" y="2509520"/>
            <a:ext cx="5731510" cy="133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485" y="3997325"/>
            <a:ext cx="5682615" cy="94932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Summary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644525" y="1390650"/>
            <a:ext cx="7462520" cy="1676400"/>
            <a:chOff x="1015" y="1410"/>
            <a:chExt cx="11752" cy="2640"/>
          </a:xfrm>
        </p:grpSpPr>
        <p:grpSp>
          <p:nvGrpSpPr>
            <p:cNvPr id="5" name="Group 4"/>
            <p:cNvGrpSpPr/>
            <p:nvPr/>
          </p:nvGrpSpPr>
          <p:grpSpPr>
            <a:xfrm>
              <a:off x="1015" y="1410"/>
              <a:ext cx="2962" cy="2640"/>
              <a:chOff x="6975" y="1500"/>
              <a:chExt cx="2962" cy="2640"/>
            </a:xfrm>
          </p:grpSpPr>
          <p:pic>
            <p:nvPicPr>
              <p:cNvPr id="7" name="Image 2" descr="preencoded.png"/>
              <p:cNvPicPr>
                <a:picLocks noChangeAspect="1"/>
              </p:cNvPicPr>
              <p:nvPr/>
            </p:nvPicPr>
            <p:blipFill>
              <a:blip r:embed="rId1"/>
              <a:srcRect/>
              <a:stretch>
                <a:fillRect/>
              </a:stretch>
            </p:blipFill>
            <p:spPr>
              <a:xfrm>
                <a:off x="8081" y="1500"/>
                <a:ext cx="750" cy="750"/>
              </a:xfrm>
              <a:prstGeom prst="rect">
                <a:avLst/>
              </a:prstGeom>
            </p:spPr>
          </p:pic>
          <p:sp>
            <p:nvSpPr>
              <p:cNvPr id="2" name="Text 3"/>
              <p:cNvSpPr/>
              <p:nvPr/>
            </p:nvSpPr>
            <p:spPr>
              <a:xfrm>
                <a:off x="6975" y="2430"/>
                <a:ext cx="2962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创新性贡献</a:t>
                </a:r>
                <a:endParaRPr lang="en-US" sz="1200" dirty="0"/>
              </a:p>
            </p:txBody>
          </p:sp>
          <p:sp>
            <p:nvSpPr>
              <p:cNvPr id="9" name="Text 4"/>
              <p:cNvSpPr/>
              <p:nvPr/>
            </p:nvSpPr>
            <p:spPr>
              <a:xfrm>
                <a:off x="6975" y="2820"/>
                <a:ext cx="2962" cy="132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TIGER引入生成检索范式，利用Semantic ID实现高效推荐，显著提升SOTA性能，尤其在冷启动和多样性方面展现优势。</a:t>
                </a:r>
                <a:endParaRPr lang="en-US" sz="1050" dirty="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5338" y="1410"/>
              <a:ext cx="2962" cy="2640"/>
              <a:chOff x="10538" y="1500"/>
              <a:chExt cx="2962" cy="2640"/>
            </a:xfrm>
          </p:grpSpPr>
          <p:pic>
            <p:nvPicPr>
              <p:cNvPr id="10" name="Image 3" descr="preencoded.pn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11644" y="1500"/>
                <a:ext cx="750" cy="750"/>
              </a:xfrm>
              <a:prstGeom prst="rect">
                <a:avLst/>
              </a:prstGeom>
            </p:spPr>
          </p:pic>
          <p:sp>
            <p:nvSpPr>
              <p:cNvPr id="11" name="Text 5"/>
              <p:cNvSpPr/>
              <p:nvPr/>
            </p:nvSpPr>
            <p:spPr>
              <a:xfrm>
                <a:off x="10538" y="2430"/>
                <a:ext cx="2962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实践价值</a:t>
                </a:r>
                <a:endParaRPr lang="en-US" sz="1200" dirty="0"/>
              </a:p>
            </p:txBody>
          </p:sp>
          <p:sp>
            <p:nvSpPr>
              <p:cNvPr id="12" name="Text 6"/>
              <p:cNvSpPr/>
              <p:nvPr/>
            </p:nvSpPr>
            <p:spPr>
              <a:xfrm>
                <a:off x="10538" y="2820"/>
                <a:ext cx="2962" cy="132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通过实验证明，TIGER在多个基准数据集上表现出色，有效解决推荐系统中的关键挑战，具有广泛的应用前景。</a:t>
                </a:r>
                <a:endParaRPr lang="en-US" sz="1050" dirty="0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9805" y="1410"/>
              <a:ext cx="2962" cy="2640"/>
              <a:chOff x="6975" y="4440"/>
              <a:chExt cx="2962" cy="2640"/>
            </a:xfrm>
          </p:grpSpPr>
          <p:pic>
            <p:nvPicPr>
              <p:cNvPr id="13" name="Image 4" descr="preencoded.pn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8081" y="4440"/>
                <a:ext cx="750" cy="750"/>
              </a:xfrm>
              <a:prstGeom prst="rect">
                <a:avLst/>
              </a:prstGeom>
            </p:spPr>
          </p:pic>
          <p:sp>
            <p:nvSpPr>
              <p:cNvPr id="14" name="Text 7"/>
              <p:cNvSpPr/>
              <p:nvPr/>
            </p:nvSpPr>
            <p:spPr>
              <a:xfrm>
                <a:off x="6975" y="5370"/>
                <a:ext cx="2962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研究展望</a:t>
                </a:r>
                <a:endParaRPr lang="en-US" sz="1200" dirty="0"/>
              </a:p>
            </p:txBody>
          </p:sp>
          <p:sp>
            <p:nvSpPr>
              <p:cNvPr id="15" name="Text 8"/>
              <p:cNvSpPr/>
              <p:nvPr/>
            </p:nvSpPr>
            <p:spPr>
              <a:xfrm>
                <a:off x="6975" y="5760"/>
                <a:ext cx="2962" cy="132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未来工作将探索更小模型、优化推理效率，并深入研究Semantic ID的扩展应用，如多模态推荐和跨领域推荐。</a:t>
                </a:r>
                <a:endParaRPr lang="en-US" sz="1050" dirty="0"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r="17204"/>
          <a:stretch>
            <a:fillRect/>
          </a:stretch>
        </p:blipFill>
        <p:spPr>
          <a:xfrm>
            <a:off x="0" y="0"/>
            <a:ext cx="244475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6845" y="3521710"/>
            <a:ext cx="2130425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content</a:t>
            </a:r>
            <a:endParaRPr lang="en-US" sz="3750" dirty="0"/>
          </a:p>
        </p:txBody>
      </p:sp>
      <p:sp>
        <p:nvSpPr>
          <p:cNvPr id="6" name="Text 3"/>
          <p:cNvSpPr/>
          <p:nvPr/>
        </p:nvSpPr>
        <p:spPr>
          <a:xfrm>
            <a:off x="2998470" y="501015"/>
            <a:ext cx="386715" cy="81089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875" dirty="0"/>
          </a:p>
        </p:txBody>
      </p:sp>
      <p:sp>
        <p:nvSpPr>
          <p:cNvPr id="7" name="Text 4"/>
          <p:cNvSpPr/>
          <p:nvPr/>
        </p:nvSpPr>
        <p:spPr>
          <a:xfrm>
            <a:off x="3475355" y="68326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Background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3475355" y="93091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2998470" y="1129665"/>
            <a:ext cx="386715" cy="81089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875" dirty="0"/>
          </a:p>
        </p:txBody>
      </p:sp>
      <p:sp>
        <p:nvSpPr>
          <p:cNvPr id="10" name="Text 7"/>
          <p:cNvSpPr/>
          <p:nvPr/>
        </p:nvSpPr>
        <p:spPr>
          <a:xfrm>
            <a:off x="3475355" y="131191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altLang="zh-CN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RS with Generative Retrieval</a:t>
            </a:r>
            <a:endParaRPr lang="en-US" altLang="zh-CN" sz="1400" b="1" dirty="0">
              <a:solidFill>
                <a:srgbClr val="000000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3475355" y="155956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900" b="1" dirty="0"/>
              <a:t>TIGER</a:t>
            </a:r>
            <a:r>
              <a:rPr lang="en-US" sz="700" b="1" dirty="0"/>
              <a:t>: Transformer Index for GEnerative Recommenders</a:t>
            </a:r>
            <a:endParaRPr lang="en-US" sz="700" b="1" dirty="0"/>
          </a:p>
        </p:txBody>
      </p:sp>
      <p:sp>
        <p:nvSpPr>
          <p:cNvPr id="12" name="Text 9"/>
          <p:cNvSpPr/>
          <p:nvPr/>
        </p:nvSpPr>
        <p:spPr>
          <a:xfrm>
            <a:off x="2998470" y="1758315"/>
            <a:ext cx="386715" cy="81089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875" dirty="0"/>
          </a:p>
        </p:txBody>
      </p:sp>
      <p:sp>
        <p:nvSpPr>
          <p:cNvPr id="13" name="Text 10"/>
          <p:cNvSpPr/>
          <p:nvPr/>
        </p:nvSpPr>
        <p:spPr>
          <a:xfrm>
            <a:off x="3475355" y="194056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altLang="zh-CN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Collaborative Semanbtics </a:t>
            </a:r>
            <a:r>
              <a:rPr lang="en-US" altLang="zh-CN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rPr>
              <a:t>Integration</a:t>
            </a:r>
            <a:endParaRPr lang="en-US" altLang="zh-CN" sz="1400" b="1" dirty="0">
              <a:solidFill>
                <a:srgbClr val="000000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3475355" y="218821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900" b="1" dirty="0"/>
              <a:t>LC-Rec</a:t>
            </a:r>
            <a:r>
              <a:rPr lang="en-US" sz="700" b="1" dirty="0"/>
              <a:t>:Language and Collaborative semantics for improving LLMs in Recommender systems </a:t>
            </a:r>
            <a:endParaRPr lang="en-US" sz="700" b="1" dirty="0"/>
          </a:p>
        </p:txBody>
      </p:sp>
      <p:sp>
        <p:nvSpPr>
          <p:cNvPr id="15" name="Text 12"/>
          <p:cNvSpPr/>
          <p:nvPr/>
        </p:nvSpPr>
        <p:spPr>
          <a:xfrm>
            <a:off x="2998470" y="2386965"/>
            <a:ext cx="386715" cy="81089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875" dirty="0"/>
          </a:p>
        </p:txBody>
      </p:sp>
      <p:sp>
        <p:nvSpPr>
          <p:cNvPr id="16" name="Text 13"/>
          <p:cNvSpPr/>
          <p:nvPr/>
        </p:nvSpPr>
        <p:spPr>
          <a:xfrm>
            <a:off x="3475355" y="256921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altLang="zh-CN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Comparison</a:t>
            </a:r>
            <a:endParaRPr lang="en-US" altLang="zh-CN" sz="1400" b="1" dirty="0">
              <a:solidFill>
                <a:srgbClr val="000000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475355" y="281686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2998470" y="3015615"/>
            <a:ext cx="386715" cy="81089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05</a:t>
            </a:r>
            <a:endParaRPr lang="en-US" sz="1875" dirty="0"/>
          </a:p>
        </p:txBody>
      </p:sp>
      <p:sp>
        <p:nvSpPr>
          <p:cNvPr id="19" name="Text 16"/>
          <p:cNvSpPr/>
          <p:nvPr/>
        </p:nvSpPr>
        <p:spPr>
          <a:xfrm>
            <a:off x="3475355" y="319786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Summary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3475355" y="344551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0670" y="3335020"/>
            <a:ext cx="6354445" cy="124206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Collaborative Semantic Integration: </a:t>
            </a:r>
            <a:endParaRPr lang="en-US" sz="240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  <a:p>
            <a:pPr marL="0" indent="0" algn="l">
              <a:lnSpc>
                <a:spcPts val="5250"/>
              </a:lnSpc>
              <a:buNone/>
            </a:pP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LC-Rec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7121525" y="3016885"/>
            <a:ext cx="2022475" cy="211328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3</a:t>
            </a:r>
            <a:endParaRPr lang="en-US" sz="225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现代推荐系统的挑战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285115" y="1035050"/>
            <a:ext cx="4018280" cy="2542540"/>
            <a:chOff x="449" y="1630"/>
            <a:chExt cx="6328" cy="4004"/>
          </a:xfrm>
        </p:grpSpPr>
        <p:grpSp>
          <p:nvGrpSpPr>
            <p:cNvPr id="24" name="Group 23"/>
            <p:cNvGrpSpPr/>
            <p:nvPr/>
          </p:nvGrpSpPr>
          <p:grpSpPr>
            <a:xfrm>
              <a:off x="1020" y="1890"/>
              <a:ext cx="4996" cy="3424"/>
              <a:chOff x="900" y="2088"/>
              <a:chExt cx="4996" cy="3424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900" y="3315"/>
                <a:ext cx="4942" cy="970"/>
                <a:chOff x="900" y="3498"/>
                <a:chExt cx="4942" cy="970"/>
              </a:xfrm>
            </p:grpSpPr>
            <p:sp>
              <p:nvSpPr>
                <p:cNvPr id="26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推荐新物品和</a:t>
                  </a:r>
                  <a:r>
                    <a:rPr 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冷启动问题</a:t>
                  </a:r>
                  <a:endParaRPr lang="en-US" sz="1200" dirty="0"/>
                </a:p>
              </p:txBody>
            </p:sp>
            <p:sp>
              <p:nvSpPr>
                <p:cNvPr id="27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使用原子或随机生成的物品</a:t>
                  </a:r>
                  <a:r>
                    <a:rPr lang="en-US" alt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ID</a:t>
                  </a: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会导致模型难以泛化到新添加的物品或稀有物品</a:t>
                  </a:r>
                  <a:endParaRPr lang="zh-CN" alt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900" y="2088"/>
                <a:ext cx="4996" cy="968"/>
                <a:chOff x="900" y="2088"/>
                <a:chExt cx="4996" cy="968"/>
              </a:xfrm>
            </p:grpSpPr>
            <p:sp>
              <p:nvSpPr>
                <p:cNvPr id="29" name="Text 3"/>
                <p:cNvSpPr/>
                <p:nvPr/>
              </p:nvSpPr>
              <p:spPr>
                <a:xfrm>
                  <a:off x="900" y="208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传统检索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-</a:t>
                  </a: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排序策略</a:t>
                  </a:r>
                  <a:endPara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  <p:sp>
              <p:nvSpPr>
                <p:cNvPr id="30" name="Text 4"/>
                <p:cNvSpPr/>
                <p:nvPr/>
              </p:nvSpPr>
              <p:spPr>
                <a:xfrm>
                  <a:off x="900" y="2418"/>
                  <a:ext cx="4997" cy="638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依赖于高维嵌入何</a:t>
                  </a:r>
                  <a:r>
                    <a:rPr lang="en-US" alt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ANN</a:t>
                  </a: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搜索，</a:t>
                  </a:r>
                  <a:r>
                    <a:rPr 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面对大规模项目时，存储和计算成本较高，且难以适应新项目的快速增长</a:t>
                  </a:r>
                  <a:endParaRPr 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900" y="4542"/>
                <a:ext cx="4942" cy="970"/>
                <a:chOff x="900" y="3498"/>
                <a:chExt cx="4942" cy="970"/>
              </a:xfrm>
            </p:grpSpPr>
            <p:sp>
              <p:nvSpPr>
                <p:cNvPr id="32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存储和计算扩展性</a:t>
                  </a:r>
                  <a:endParaRPr lang="zh-CN" sz="1200" dirty="0"/>
                </a:p>
              </p:txBody>
            </p:sp>
            <p:sp>
              <p:nvSpPr>
                <p:cNvPr id="33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存储每个物品独立嵌入向量可能会因物品数量增长而非常昂贵</a:t>
                  </a:r>
                  <a:endParaRPr lang="en-US" altLang="zh-CN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</p:grpSp>
        <p:sp>
          <p:nvSpPr>
            <p:cNvPr id="34" name="Round Single Corner Rectangle 33"/>
            <p:cNvSpPr/>
            <p:nvPr/>
          </p:nvSpPr>
          <p:spPr>
            <a:xfrm>
              <a:off x="449" y="1630"/>
              <a:ext cx="6328" cy="4005"/>
            </a:xfrm>
            <a:prstGeom prst="round1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641215" y="1035050"/>
            <a:ext cx="4018280" cy="2542540"/>
            <a:chOff x="7309" y="1630"/>
            <a:chExt cx="6328" cy="4004"/>
          </a:xfrm>
        </p:grpSpPr>
        <p:grpSp>
          <p:nvGrpSpPr>
            <p:cNvPr id="23" name="Group 22"/>
            <p:cNvGrpSpPr/>
            <p:nvPr/>
          </p:nvGrpSpPr>
          <p:grpSpPr>
            <a:xfrm>
              <a:off x="7730" y="1890"/>
              <a:ext cx="4997" cy="3424"/>
              <a:chOff x="900" y="2088"/>
              <a:chExt cx="4997" cy="3424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900" y="3315"/>
                <a:ext cx="4942" cy="970"/>
                <a:chOff x="900" y="3498"/>
                <a:chExt cx="4942" cy="970"/>
              </a:xfrm>
            </p:grpSpPr>
            <p:sp>
              <p:nvSpPr>
                <p:cNvPr id="8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lstStyle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候选依赖集限制</a:t>
                  </a:r>
                  <a:endParaRPr lang="zh-CN" sz="1200" dirty="0"/>
                </a:p>
              </p:txBody>
            </p:sp>
            <p:sp>
              <p:nvSpPr>
                <p:cNvPr id="9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lstStyle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现有的基于 LLM 的推荐方法通常需要依赖固定的候选集，而无法生成全域的推荐结果</a:t>
                  </a:r>
                  <a:endParaRPr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900" y="2088"/>
                <a:ext cx="4997" cy="968"/>
                <a:chOff x="900" y="2088"/>
                <a:chExt cx="4997" cy="968"/>
              </a:xfrm>
            </p:grpSpPr>
            <p:sp>
              <p:nvSpPr>
                <p:cNvPr id="14" name="Text 3"/>
                <p:cNvSpPr/>
                <p:nvPr/>
              </p:nvSpPr>
              <p:spPr>
                <a:xfrm>
                  <a:off x="900" y="2088"/>
                  <a:ext cx="3399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语言语义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&amp;</a:t>
                  </a: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协同语义之间的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gap</a:t>
                  </a:r>
                  <a:endParaRPr lang="en-US" altLang="zh-CN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  <p:sp>
              <p:nvSpPr>
                <p:cNvPr id="15" name="Text 4"/>
                <p:cNvSpPr/>
                <p:nvPr/>
              </p:nvSpPr>
              <p:spPr>
                <a:xfrm>
                  <a:off x="900" y="2418"/>
                  <a:ext cx="4997" cy="638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物品 ID 和文本描述之间的语义空间差异，导致 LLM 难以充分适配到推荐任务</a:t>
                  </a:r>
                  <a:endParaRPr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900" y="4542"/>
                <a:ext cx="4942" cy="970"/>
                <a:chOff x="900" y="3498"/>
                <a:chExt cx="4942" cy="970"/>
              </a:xfrm>
            </p:grpSpPr>
            <p:sp>
              <p:nvSpPr>
                <p:cNvPr id="20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物品索引的语义冲突问题</a:t>
                  </a:r>
                  <a:endParaRPr lang="zh-CN" sz="1200" dirty="0"/>
                </a:p>
              </p:txBody>
            </p:sp>
            <p:sp>
              <p:nvSpPr>
                <p:cNvPr id="21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简单的物品索引方法可能会分配冲突的物品表示（例如相似物品共享同一索引），影响推荐的准确性</a:t>
                  </a:r>
                  <a:endParaRPr lang="zh-CN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</p:grpSp>
        <p:sp>
          <p:nvSpPr>
            <p:cNvPr id="35" name="Round Single Corner Rectangle 34"/>
            <p:cNvSpPr/>
            <p:nvPr/>
          </p:nvSpPr>
          <p:spPr>
            <a:xfrm>
              <a:off x="7309" y="1630"/>
              <a:ext cx="6328" cy="4005"/>
            </a:xfrm>
            <a:prstGeom prst="round1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07365" y="3577590"/>
            <a:ext cx="3633470" cy="1335405"/>
            <a:chOff x="799" y="5634"/>
            <a:chExt cx="5722" cy="2103"/>
          </a:xfrm>
        </p:grpSpPr>
        <p:sp>
          <p:nvSpPr>
            <p:cNvPr id="39" name="Flowchart: Alternate Process 38"/>
            <p:cNvSpPr/>
            <p:nvPr/>
          </p:nvSpPr>
          <p:spPr>
            <a:xfrm>
              <a:off x="799" y="6129"/>
              <a:ext cx="5723" cy="1608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l"/>
              <a:r>
                <a:rPr lang="en-US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TIGER</a:t>
              </a:r>
              <a:endParaRPr 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生成式检索框架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语义</a:t>
              </a:r>
              <a:r>
                <a:rPr lang="en-US" altLang="zh-CN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ID</a:t>
              </a:r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表示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高效扩展性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冷启动和结果多样性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</p:txBody>
        </p:sp>
        <p:sp>
          <p:nvSpPr>
            <p:cNvPr id="41" name="Down Arrow 40"/>
            <p:cNvSpPr/>
            <p:nvPr/>
          </p:nvSpPr>
          <p:spPr>
            <a:xfrm>
              <a:off x="3102" y="5634"/>
              <a:ext cx="787" cy="691"/>
            </a:xfrm>
            <a:prstGeom prst="downArrow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4863465" y="3580130"/>
            <a:ext cx="3633470" cy="1329055"/>
            <a:chOff x="7659" y="5638"/>
            <a:chExt cx="5722" cy="2093"/>
          </a:xfrm>
        </p:grpSpPr>
        <p:sp>
          <p:nvSpPr>
            <p:cNvPr id="40" name="Flowchart: Alternate Process 39"/>
            <p:cNvSpPr/>
            <p:nvPr/>
          </p:nvSpPr>
          <p:spPr>
            <a:xfrm>
              <a:off x="7659" y="6129"/>
              <a:ext cx="5723" cy="1602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l"/>
              <a:r>
                <a:rPr lang="en-US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LC-Rec</a:t>
              </a:r>
              <a:endParaRPr 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语义整合框架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树状向量量化</a:t>
              </a:r>
              <a:r>
                <a:rPr lang="en-US" altLang="zh-CN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(VQ)</a:t>
              </a:r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方法用于物品索引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多任务微调</a:t>
              </a:r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实现语义融合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无需依赖候选集的全域生成能力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</p:txBody>
        </p:sp>
        <p:sp>
          <p:nvSpPr>
            <p:cNvPr id="42" name="Down Arrow 41"/>
            <p:cNvSpPr/>
            <p:nvPr/>
          </p:nvSpPr>
          <p:spPr>
            <a:xfrm>
              <a:off x="10007" y="5638"/>
              <a:ext cx="787" cy="691"/>
            </a:xfrm>
            <a:prstGeom prst="downArrow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altLang="zh-CN" sz="2250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rPr>
              <a:t>Collaborative Semantic Integration</a:t>
            </a:r>
            <a:r>
              <a:rPr lang="zh-CN" altLang="en-US" sz="2250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？</a:t>
            </a:r>
            <a:endParaRPr lang="zh-CN" altLang="en-US" sz="2250" b="1" dirty="0">
              <a:solidFill>
                <a:schemeClr val="bg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3786505" y="4840605"/>
            <a:ext cx="5357495" cy="302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rPr>
              <a:t>(Language and Collaborative semantics for improving LLMs in Recommender systems)</a:t>
            </a:r>
            <a:endParaRPr lang="en-US" sz="1050"/>
          </a:p>
        </p:txBody>
      </p:sp>
      <p:grpSp>
        <p:nvGrpSpPr>
          <p:cNvPr id="29" name="Group 28"/>
          <p:cNvGrpSpPr/>
          <p:nvPr/>
        </p:nvGrpSpPr>
        <p:grpSpPr>
          <a:xfrm>
            <a:off x="532765" y="1433830"/>
            <a:ext cx="2231390" cy="1677670"/>
            <a:chOff x="900" y="1498"/>
            <a:chExt cx="3514" cy="2642"/>
          </a:xfrm>
        </p:grpSpPr>
        <p:pic>
          <p:nvPicPr>
            <p:cNvPr id="8" name="Image 2" descr="preencoded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2282" y="1498"/>
              <a:ext cx="750" cy="750"/>
            </a:xfrm>
            <a:prstGeom prst="rect">
              <a:avLst/>
            </a:prstGeom>
          </p:spPr>
        </p:pic>
        <p:sp>
          <p:nvSpPr>
            <p:cNvPr id="9" name="Text 3"/>
            <p:cNvSpPr/>
            <p:nvPr/>
          </p:nvSpPr>
          <p:spPr>
            <a:xfrm>
              <a:off x="1176" y="2430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传统</a:t>
              </a:r>
              <a:r>
                <a: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推荐模型</a:t>
              </a:r>
              <a:endParaRPr lang="zh-CN" alt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</p:txBody>
        </p:sp>
        <p:sp>
          <p:nvSpPr>
            <p:cNvPr id="10" name="Text 4"/>
            <p:cNvSpPr/>
            <p:nvPr/>
          </p:nvSpPr>
          <p:spPr>
            <a:xfrm>
              <a:off x="900" y="2820"/>
              <a:ext cx="3514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>
                  <a:sym typeface="+mn-ea"/>
                </a:rPr>
                <a:t>LLMs</a:t>
              </a:r>
              <a:r>
                <a:rPr lang="zh-CN" altLang="en-US" sz="1050">
                  <a:ea typeface="SimSun" charset="0"/>
                  <a:sym typeface="+mn-ea"/>
                </a:rPr>
                <a:t>（语言语义）</a:t>
              </a:r>
              <a:r>
                <a:rPr lang="en-US" sz="1050">
                  <a:sym typeface="+mn-ea"/>
                </a:rPr>
                <a:t>与推荐系统</a:t>
              </a:r>
              <a:r>
                <a:rPr lang="zh-CN" altLang="en-US" sz="1050">
                  <a:ea typeface="SimSun" charset="0"/>
                  <a:sym typeface="+mn-ea"/>
                </a:rPr>
                <a:t>（协同语义）</a:t>
              </a:r>
              <a:r>
                <a:rPr lang="en-US" sz="1050">
                  <a:sym typeface="+mn-ea"/>
                </a:rPr>
                <a:t>之间的语义鸿沟限制了其在推荐任务中的应用效果</a:t>
              </a:r>
              <a:endParaRPr lang="en-US" sz="105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169410" y="1433830"/>
            <a:ext cx="2185670" cy="1714514"/>
            <a:chOff x="7193" y="1798"/>
            <a:chExt cx="3442" cy="2442"/>
          </a:xfrm>
        </p:grpSpPr>
        <p:pic>
          <p:nvPicPr>
            <p:cNvPr id="11" name="Image 3" descr="preencoded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8539" y="1798"/>
              <a:ext cx="750" cy="750"/>
            </a:xfrm>
            <a:prstGeom prst="rect">
              <a:avLst/>
            </a:prstGeom>
          </p:spPr>
        </p:pic>
        <p:sp>
          <p:nvSpPr>
            <p:cNvPr id="12" name="Text 5"/>
            <p:cNvSpPr/>
            <p:nvPr/>
          </p:nvSpPr>
          <p:spPr>
            <a:xfrm>
              <a:off x="7433" y="2548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整合语义信息</a:t>
              </a:r>
              <a:endParaRPr lang="zh-CN" alt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</p:txBody>
        </p:sp>
        <p:sp>
          <p:nvSpPr>
            <p:cNvPr id="13" name="Text 6"/>
            <p:cNvSpPr/>
            <p:nvPr/>
          </p:nvSpPr>
          <p:spPr>
            <a:xfrm>
              <a:off x="7193" y="2920"/>
              <a:ext cx="3442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LC-Rec</a:t>
              </a:r>
              <a:r>
                <a:rPr lang="zh-CN" alt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设计了一种基于学习的向量量化方法，结合统一的语义映射分配项目索引；然后提出一系列专门设计的微调任务增强</a:t>
              </a:r>
              <a:r>
                <a:rPr lang="en-US" altLang="zh-CN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LLMs</a:t>
              </a:r>
              <a:r>
                <a:rPr lang="zh-CN" alt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中协同语义的融合</a:t>
              </a:r>
              <a:endParaRPr lang="zh-CN" alt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</p:txBody>
        </p:sp>
      </p:grpSp>
      <p:sp>
        <p:nvSpPr>
          <p:cNvPr id="35" name="Left Bracket 34"/>
          <p:cNvSpPr/>
          <p:nvPr/>
        </p:nvSpPr>
        <p:spPr>
          <a:xfrm>
            <a:off x="6560820" y="1323340"/>
            <a:ext cx="182245" cy="2289810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6" name="Right Arrow 35"/>
          <p:cNvSpPr/>
          <p:nvPr/>
        </p:nvSpPr>
        <p:spPr>
          <a:xfrm>
            <a:off x="2764155" y="1868170"/>
            <a:ext cx="1508125" cy="247015"/>
          </a:xfrm>
          <a:prstGeom prst="rightArrow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6743065" y="1324610"/>
            <a:ext cx="1880870" cy="2326640"/>
            <a:chOff x="10619" y="2086"/>
            <a:chExt cx="2962" cy="3664"/>
          </a:xfrm>
        </p:grpSpPr>
        <p:sp>
          <p:nvSpPr>
            <p:cNvPr id="25" name="Text 8"/>
            <p:cNvSpPr/>
            <p:nvPr/>
          </p:nvSpPr>
          <p:spPr>
            <a:xfrm>
              <a:off x="10619" y="2086"/>
              <a:ext cx="2962" cy="804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zh-CN" alt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直接从整个项目集合中生成项目，无需依赖候选集</a:t>
              </a:r>
              <a:endParaRPr lang="zh-CN" alt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</p:txBody>
        </p:sp>
        <p:sp>
          <p:nvSpPr>
            <p:cNvPr id="28" name="Text 10"/>
            <p:cNvSpPr/>
            <p:nvPr/>
          </p:nvSpPr>
          <p:spPr>
            <a:xfrm>
              <a:off x="10619" y="3031"/>
              <a:ext cx="2962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zh-CN" alt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设计基于向量量化和统一语义映射的项目索引方法，确保项目索引的语义意义和唯一性</a:t>
              </a:r>
              <a:endParaRPr lang="zh-CN" alt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</p:txBody>
        </p:sp>
        <p:sp>
          <p:nvSpPr>
            <p:cNvPr id="16" name="Text 10"/>
            <p:cNvSpPr/>
            <p:nvPr/>
          </p:nvSpPr>
          <p:spPr>
            <a:xfrm>
              <a:off x="10619" y="4430"/>
              <a:ext cx="2962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zh-CN" alt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提出多种语义对齐微调任务，深度整合语言语义和协同语义，提升</a:t>
              </a:r>
              <a:r>
                <a:rPr lang="en-US" altLang="zh-CN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LLMs</a:t>
              </a:r>
              <a:r>
                <a:rPr lang="zh-CN" alt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在推荐系统中的适应性</a:t>
              </a:r>
              <a:endParaRPr lang="zh-CN" alt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Related Work</a:t>
            </a:r>
            <a:endParaRPr 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841375" y="1130300"/>
            <a:ext cx="7289800" cy="1214120"/>
            <a:chOff x="1415" y="1590"/>
            <a:chExt cx="11480" cy="1912"/>
          </a:xfrm>
        </p:grpSpPr>
        <p:grpSp>
          <p:nvGrpSpPr>
            <p:cNvPr id="22" name="Group 21"/>
            <p:cNvGrpSpPr/>
            <p:nvPr/>
          </p:nvGrpSpPr>
          <p:grpSpPr>
            <a:xfrm>
              <a:off x="1415" y="1590"/>
              <a:ext cx="2752" cy="750"/>
              <a:chOff x="1415" y="1640"/>
              <a:chExt cx="2752" cy="750"/>
            </a:xfrm>
          </p:grpSpPr>
          <p:pic>
            <p:nvPicPr>
              <p:cNvPr id="14" name="Image 1" descr="preencoded.pn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1415" y="1640"/>
                <a:ext cx="750" cy="750"/>
              </a:xfrm>
              <a:prstGeom prst="rect">
                <a:avLst/>
              </a:prstGeom>
            </p:spPr>
          </p:pic>
          <p:sp>
            <p:nvSpPr>
              <p:cNvPr id="19" name="Text 3"/>
              <p:cNvSpPr/>
              <p:nvPr/>
            </p:nvSpPr>
            <p:spPr>
              <a:xfrm>
                <a:off x="2165" y="1850"/>
                <a:ext cx="200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ea typeface="SimSun" charset="0"/>
                  </a:rPr>
                  <a:t>序列推荐模型</a:t>
                </a:r>
                <a:endParaRPr lang="zh-CN" altLang="en-US" sz="1200" b="1" dirty="0">
                  <a:ea typeface="SimSun" charset="0"/>
                </a:endParaRPr>
              </a:p>
            </p:txBody>
          </p:sp>
        </p:grpSp>
        <p:sp>
          <p:nvSpPr>
            <p:cNvPr id="31" name="Text Box 30"/>
            <p:cNvSpPr txBox="1"/>
            <p:nvPr/>
          </p:nvSpPr>
          <p:spPr>
            <a:xfrm>
              <a:off x="2425" y="2195"/>
              <a:ext cx="1047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sz="1200"/>
                <a:t>通过分析用户的历史交互行为，推断用户偏好并预测下一可能感兴趣的物品</a:t>
              </a:r>
              <a:endParaRPr sz="1200"/>
            </a:p>
            <a:p>
              <a:r>
                <a:rPr lang="en-US" sz="1200"/>
                <a:t>* </a:t>
              </a:r>
              <a:r>
                <a:rPr lang="zh-CN" altLang="en-US" sz="1200">
                  <a:ea typeface="SimSun" charset="0"/>
                </a:rPr>
                <a:t>基于</a:t>
              </a:r>
              <a:r>
                <a:rPr lang="en-US" altLang="zh-CN" sz="1200">
                  <a:ea typeface="SimSun" charset="0"/>
                </a:rPr>
                <a:t>Markov Chain</a:t>
              </a:r>
              <a:r>
                <a:rPr lang="zh-CN" altLang="en-US" sz="1200">
                  <a:ea typeface="SimSun" charset="0"/>
                </a:rPr>
                <a:t>技术</a:t>
              </a:r>
              <a:endParaRPr lang="zh-CN" altLang="en-US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* DL</a:t>
              </a:r>
              <a:r>
                <a:rPr lang="zh-CN" altLang="en-US" sz="1200">
                  <a:ea typeface="SimSun" charset="0"/>
                </a:rPr>
                <a:t>方法：使用</a:t>
              </a:r>
              <a:r>
                <a:rPr lang="en-US" altLang="zh-CN" sz="1200">
                  <a:ea typeface="SimSun" charset="0"/>
                </a:rPr>
                <a:t>DNN</a:t>
              </a:r>
              <a:r>
                <a:rPr lang="zh-CN" altLang="en-US" sz="1200">
                  <a:ea typeface="SimSun" charset="0"/>
                </a:rPr>
                <a:t>（</a:t>
              </a:r>
              <a:r>
                <a:rPr lang="en-US" altLang="zh-CN" sz="1200">
                  <a:ea typeface="SimSun" charset="0"/>
                </a:rPr>
                <a:t>RNN</a:t>
              </a:r>
              <a:r>
                <a:rPr lang="zh-CN" altLang="en-US" sz="1200">
                  <a:ea typeface="SimSun" charset="0"/>
                </a:rPr>
                <a:t>、</a:t>
              </a:r>
              <a:r>
                <a:rPr lang="en-US" altLang="zh-CN" sz="1200">
                  <a:ea typeface="SimSun" charset="0"/>
                </a:rPr>
                <a:t>CNN</a:t>
              </a:r>
              <a:r>
                <a:rPr lang="zh-CN" altLang="en-US" sz="1200">
                  <a:ea typeface="SimSun" charset="0"/>
                </a:rPr>
                <a:t>、</a:t>
              </a:r>
              <a:r>
                <a:rPr lang="en-US" altLang="zh-CN" sz="1200">
                  <a:ea typeface="SimSun" charset="0"/>
                </a:rPr>
                <a:t>GNN</a:t>
              </a:r>
              <a:r>
                <a:rPr lang="zh-CN" altLang="en-US" sz="1200">
                  <a:ea typeface="SimSun" charset="0"/>
                </a:rPr>
                <a:t>、</a:t>
              </a:r>
              <a:r>
                <a:rPr lang="en-US" altLang="zh-CN" sz="1200">
                  <a:ea typeface="SimSun" charset="0"/>
                </a:rPr>
                <a:t>Transformer</a:t>
              </a:r>
              <a:r>
                <a:rPr lang="zh-CN" altLang="en-US" sz="1200">
                  <a:ea typeface="SimSun" charset="0"/>
                </a:rPr>
                <a:t>）对用户历史行为（以序列</a:t>
              </a:r>
              <a:r>
                <a:rPr lang="en-US" altLang="zh-CN" sz="1200">
                  <a:ea typeface="SimSun" charset="0"/>
                </a:rPr>
                <a:t>ID</a:t>
              </a:r>
              <a:r>
                <a:rPr lang="zh-CN" altLang="en-US" sz="1200">
                  <a:ea typeface="SimSun" charset="0"/>
                </a:rPr>
                <a:t>表示）进行建模</a:t>
              </a:r>
              <a:endParaRPr lang="en-US" altLang="zh-CN" sz="1200">
                <a:ea typeface="SimSun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841375" y="2422525"/>
            <a:ext cx="7290435" cy="1236345"/>
            <a:chOff x="1415" y="3625"/>
            <a:chExt cx="11481" cy="1947"/>
          </a:xfrm>
        </p:grpSpPr>
        <p:grpSp>
          <p:nvGrpSpPr>
            <p:cNvPr id="23" name="Group 22"/>
            <p:cNvGrpSpPr/>
            <p:nvPr/>
          </p:nvGrpSpPr>
          <p:grpSpPr>
            <a:xfrm>
              <a:off x="1415" y="3625"/>
              <a:ext cx="3044" cy="750"/>
              <a:chOff x="1415" y="3675"/>
              <a:chExt cx="3044" cy="750"/>
            </a:xfrm>
          </p:grpSpPr>
          <p:pic>
            <p:nvPicPr>
              <p:cNvPr id="16" name="Image 2" descr="preencoded.pn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1415" y="3675"/>
                <a:ext cx="750" cy="750"/>
              </a:xfrm>
              <a:prstGeom prst="rect">
                <a:avLst/>
              </a:prstGeom>
            </p:spPr>
          </p:pic>
          <p:sp>
            <p:nvSpPr>
              <p:cNvPr id="21" name="Text 3"/>
              <p:cNvSpPr/>
              <p:nvPr/>
            </p:nvSpPr>
            <p:spPr>
              <a:xfrm>
                <a:off x="2165" y="3885"/>
                <a:ext cx="2294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LLM</a:t>
                </a: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在推荐中的应用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4" name="Text Box 33"/>
            <p:cNvSpPr txBox="1"/>
            <p:nvPr/>
          </p:nvSpPr>
          <p:spPr>
            <a:xfrm>
              <a:off x="2435" y="4265"/>
              <a:ext cx="10461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200">
                  <a:ea typeface="SimSun" charset="0"/>
                </a:rPr>
                <a:t>* </a:t>
              </a:r>
              <a:r>
                <a:rPr lang="zh-CN" altLang="en-US" sz="1200">
                  <a:ea typeface="SimSun" charset="0"/>
                </a:rPr>
                <a:t>基于文本序列的用户行为表示</a:t>
              </a:r>
              <a:endParaRPr lang="zh-CN" altLang="en-US" sz="1200">
                <a:ea typeface="SimSun" charset="0"/>
              </a:endParaRPr>
            </a:p>
            <a:p>
              <a:r>
                <a:rPr lang="zh-CN" altLang="en-US" sz="1200">
                  <a:ea typeface="SimSun" charset="0"/>
                </a:rPr>
                <a:t> </a:t>
              </a:r>
              <a:r>
                <a:rPr lang="en-US" altLang="zh-CN" sz="1200">
                  <a:ea typeface="SimSun" charset="0"/>
                </a:rPr>
                <a:t>   * 将用户历史物品的标题串联为文本序列，设计prompts)引导 LLMs 执行推荐任务</a:t>
              </a:r>
              <a:r>
                <a:rPr lang="zh-CN" altLang="en-US" sz="1200">
                  <a:ea typeface="SimSun" charset="0"/>
                </a:rPr>
                <a:t>（语义鸿沟）</a:t>
              </a:r>
              <a:endParaRPr lang="en-US" altLang="zh-CN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* </a:t>
              </a:r>
              <a:r>
                <a:rPr lang="zh-CN" altLang="en-US" sz="1200">
                  <a:ea typeface="SimSun" charset="0"/>
                </a:rPr>
                <a:t>基于物品</a:t>
              </a:r>
              <a:r>
                <a:rPr lang="en-US" altLang="zh-CN" sz="1200">
                  <a:ea typeface="SimSun" charset="0"/>
                </a:rPr>
                <a:t>ID</a:t>
              </a:r>
              <a:r>
                <a:rPr lang="zh-CN" altLang="en-US" sz="1200">
                  <a:ea typeface="SimSun" charset="0"/>
                </a:rPr>
                <a:t>的方法</a:t>
              </a:r>
              <a:endParaRPr lang="zh-CN" altLang="en-US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    * 使用物品 ID 序列或独特的物品索引机制，直接生成目标物品 ID</a:t>
              </a:r>
              <a:r>
                <a:rPr lang="zh-CN" altLang="en-US" sz="1200">
                  <a:ea typeface="SimSun" charset="0"/>
                </a:rPr>
                <a:t>（语义对齐不足）</a:t>
              </a:r>
              <a:endParaRPr lang="zh-CN" altLang="en-US" sz="1200">
                <a:ea typeface="SimSun" charset="0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Methodology</a:t>
            </a:r>
            <a:endParaRPr 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6650"/>
            <a:ext cx="6465570" cy="3211195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6812915" y="898525"/>
            <a:ext cx="1880870" cy="1474470"/>
            <a:chOff x="900" y="5370"/>
            <a:chExt cx="2962" cy="1690"/>
          </a:xfrm>
        </p:grpSpPr>
        <p:sp>
          <p:nvSpPr>
            <p:cNvPr id="8" name="Text 7"/>
            <p:cNvSpPr/>
            <p:nvPr/>
          </p:nvSpPr>
          <p:spPr>
            <a:xfrm>
              <a:off x="900" y="5370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Item Indexing</a:t>
              </a:r>
              <a:endParaRPr lang="en-US" sz="1200" dirty="0"/>
            </a:p>
          </p:txBody>
        </p:sp>
        <p:sp>
          <p:nvSpPr>
            <p:cNvPr id="25" name="Text 8"/>
            <p:cNvSpPr/>
            <p:nvPr/>
          </p:nvSpPr>
          <p:spPr>
            <a:xfrm>
              <a:off x="900" y="5760"/>
              <a:ext cx="2962" cy="130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zh-CN" altLang="en-US" sz="1050" dirty="0">
                  <a:ea typeface="SimSun" charset="0"/>
                </a:rPr>
                <a:t>利用向量量化技术，将</a:t>
              </a:r>
              <a:r>
                <a:rPr lang="en-US" altLang="zh-CN" sz="1050" dirty="0">
                  <a:ea typeface="SimSun" charset="0"/>
                </a:rPr>
                <a:t>item</a:t>
              </a:r>
              <a:r>
                <a:rPr lang="zh-CN" altLang="en-US" sz="1050" dirty="0">
                  <a:ea typeface="SimSun" charset="0"/>
                </a:rPr>
                <a:t>表示为多个离散的语义</a:t>
              </a:r>
              <a:r>
                <a:rPr lang="en-US" altLang="zh-CN" sz="1050" dirty="0">
                  <a:ea typeface="SimSun" charset="0"/>
                </a:rPr>
                <a:t>ID</a:t>
              </a:r>
              <a:r>
                <a:rPr lang="zh-CN" altLang="en-US" sz="1050" dirty="0">
                  <a:ea typeface="SimSun" charset="0"/>
                </a:rPr>
                <a:t>，基于</a:t>
              </a:r>
              <a:r>
                <a:rPr lang="en-US" altLang="zh-CN" sz="1050" dirty="0">
                  <a:ea typeface="SimSun" charset="0"/>
                </a:rPr>
                <a:t>item</a:t>
              </a:r>
              <a:r>
                <a:rPr lang="zh-CN" altLang="en-US" sz="1050" dirty="0">
                  <a:ea typeface="SimSun" charset="0"/>
                </a:rPr>
                <a:t>的文本嵌入生成</a:t>
              </a:r>
              <a:endParaRPr lang="zh-CN" altLang="en-US" sz="1050" dirty="0">
                <a:ea typeface="SimSun" charset="0"/>
              </a:endParaRPr>
            </a:p>
            <a:p>
              <a:pPr marL="0" indent="0" algn="l">
                <a:lnSpc>
                  <a:spcPts val="1650"/>
                </a:lnSpc>
                <a:buNone/>
              </a:pPr>
              <a:r>
                <a:rPr lang="zh-CN" altLang="en-US" sz="1050" dirty="0">
                  <a:ea typeface="SimSun" charset="0"/>
                </a:rPr>
                <a:t>提出一种统一语义映射（</a:t>
              </a:r>
              <a:r>
                <a:rPr lang="en-US" altLang="zh-CN" sz="1050" dirty="0">
                  <a:ea typeface="SimSun" charset="0"/>
                </a:rPr>
                <a:t>Uniform Semantic Mapping</a:t>
              </a:r>
              <a:r>
                <a:rPr lang="zh-CN" altLang="en-US" sz="1050" dirty="0">
                  <a:ea typeface="SimSun" charset="0"/>
                </a:rPr>
                <a:t>），缓解物品索引分配中的潜在冲突</a:t>
              </a:r>
              <a:endParaRPr lang="en-US" altLang="zh-CN" sz="1050" dirty="0">
                <a:ea typeface="SimSun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812598" y="3034030"/>
            <a:ext cx="1881187" cy="1489075"/>
            <a:chOff x="4463" y="5370"/>
            <a:chExt cx="2962" cy="2345"/>
          </a:xfrm>
        </p:grpSpPr>
        <p:sp>
          <p:nvSpPr>
            <p:cNvPr id="27" name="Text 9"/>
            <p:cNvSpPr/>
            <p:nvPr/>
          </p:nvSpPr>
          <p:spPr>
            <a:xfrm>
              <a:off x="4463" y="5370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Alignment Tuning</a:t>
              </a:r>
              <a:endParaRPr lang="en-US" sz="1200" dirty="0"/>
            </a:p>
          </p:txBody>
        </p:sp>
        <p:sp>
          <p:nvSpPr>
            <p:cNvPr id="28" name="Text 10"/>
            <p:cNvSpPr/>
            <p:nvPr/>
          </p:nvSpPr>
          <p:spPr>
            <a:xfrm>
              <a:off x="4463" y="5760"/>
              <a:ext cx="2962" cy="195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zh-CN" altLang="en-US" sz="105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设计一系列调优任务，增强语言语义和协同语义之间的集成，不局限于推荐任务本身</a:t>
              </a:r>
              <a:endParaRPr lang="zh-CN" altLang="en-US" sz="1050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  <a:p>
              <a:pPr marL="0" indent="0" algn="l">
                <a:lnSpc>
                  <a:spcPts val="1650"/>
                </a:lnSpc>
                <a:buNone/>
              </a:pPr>
              <a:r>
                <a:rPr lang="zh-CN" altLang="en-US" sz="105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通过这些人物将协同语义有效融入</a:t>
              </a:r>
              <a:r>
                <a:rPr lang="en-US" altLang="zh-CN" sz="105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LLMs</a:t>
              </a:r>
              <a:r>
                <a:rPr lang="zh-CN" altLang="en-US" sz="105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，同时充分利用</a:t>
              </a:r>
              <a:r>
                <a:rPr lang="en-US" altLang="zh-CN" sz="105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LLMs</a:t>
              </a:r>
              <a:r>
                <a:rPr lang="zh-CN" altLang="en-US" sz="105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在推荐任务中的建模能力</a:t>
              </a:r>
              <a:endParaRPr lang="zh-CN" altLang="en-US" sz="1050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</p:txBody>
        </p:sp>
      </p:grpSp>
      <p:sp>
        <p:nvSpPr>
          <p:cNvPr id="35" name="Left Bracket 34"/>
          <p:cNvSpPr/>
          <p:nvPr/>
        </p:nvSpPr>
        <p:spPr>
          <a:xfrm>
            <a:off x="6569710" y="1004570"/>
            <a:ext cx="182245" cy="3500755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Item Indexing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21945" y="698500"/>
            <a:ext cx="2059940" cy="1295400"/>
            <a:chOff x="618" y="2018"/>
            <a:chExt cx="3244" cy="2040"/>
          </a:xfrm>
        </p:grpSpPr>
        <p:sp>
          <p:nvSpPr>
            <p:cNvPr id="7" name="Text 3"/>
            <p:cNvSpPr/>
            <p:nvPr/>
          </p:nvSpPr>
          <p:spPr>
            <a:xfrm>
              <a:off x="618" y="2018"/>
              <a:ext cx="2962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01</a:t>
              </a:r>
              <a:endParaRPr lang="en-US" sz="1200" dirty="0"/>
            </a:p>
          </p:txBody>
        </p:sp>
        <p:sp>
          <p:nvSpPr>
            <p:cNvPr id="8" name="Text 4"/>
            <p:cNvSpPr/>
            <p:nvPr/>
          </p:nvSpPr>
          <p:spPr>
            <a:xfrm>
              <a:off x="900" y="2018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量化编码</a:t>
              </a:r>
              <a:endParaRPr lang="en-US" sz="1200" dirty="0"/>
            </a:p>
          </p:txBody>
        </p:sp>
        <p:sp>
          <p:nvSpPr>
            <p:cNvPr id="9" name="Text 5"/>
            <p:cNvSpPr/>
            <p:nvPr/>
          </p:nvSpPr>
          <p:spPr>
            <a:xfrm>
              <a:off x="900" y="2408"/>
              <a:ext cx="2962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采用树状结构的残差量化变分自编码器(RQ-VAE)，基于物品文本表示构建多级代码本，实现物品索引的层次化生成，确保索引的语义相关性和独特性。</a:t>
              </a:r>
              <a:endParaRPr lang="en-US" sz="105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21945" y="2127885"/>
            <a:ext cx="2071370" cy="1299845"/>
            <a:chOff x="4163" y="2011"/>
            <a:chExt cx="3262" cy="2047"/>
          </a:xfrm>
        </p:grpSpPr>
        <p:sp>
          <p:nvSpPr>
            <p:cNvPr id="10" name="Text 6"/>
            <p:cNvSpPr/>
            <p:nvPr/>
          </p:nvSpPr>
          <p:spPr>
            <a:xfrm>
              <a:off x="4163" y="2011"/>
              <a:ext cx="2962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02</a:t>
              </a:r>
              <a:endParaRPr lang="en-US" sz="1200" dirty="0"/>
            </a:p>
          </p:txBody>
        </p:sp>
        <p:sp>
          <p:nvSpPr>
            <p:cNvPr id="11" name="Text 7"/>
            <p:cNvSpPr/>
            <p:nvPr/>
          </p:nvSpPr>
          <p:spPr>
            <a:xfrm>
              <a:off x="4463" y="2018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冲突缓解</a:t>
              </a:r>
              <a:endParaRPr lang="en-US" sz="1200" dirty="0"/>
            </a:p>
          </p:txBody>
        </p:sp>
        <p:sp>
          <p:nvSpPr>
            <p:cNvPr id="12" name="Text 8"/>
            <p:cNvSpPr/>
            <p:nvPr/>
          </p:nvSpPr>
          <p:spPr>
            <a:xfrm>
              <a:off x="4463" y="2408"/>
              <a:ext cx="2962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引入</a:t>
              </a:r>
              <a:r>
                <a:rPr lang="en-US" sz="1050" b="1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均匀语义映射策略</a:t>
              </a: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，优化最后一级索引分配，避免多个物品在同一叶节点聚类，确保每个物品索引的唯一性，提升索引分配的效率和质量。</a:t>
              </a:r>
              <a:endParaRPr lang="en-US" sz="1050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21945" y="3566160"/>
            <a:ext cx="2072640" cy="1295400"/>
            <a:chOff x="2868" y="4875"/>
            <a:chExt cx="3264" cy="2040"/>
          </a:xfrm>
        </p:grpSpPr>
        <p:sp>
          <p:nvSpPr>
            <p:cNvPr id="13" name="Text 9"/>
            <p:cNvSpPr/>
            <p:nvPr/>
          </p:nvSpPr>
          <p:spPr>
            <a:xfrm>
              <a:off x="2868" y="4875"/>
              <a:ext cx="2962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03</a:t>
              </a:r>
              <a:endParaRPr lang="en-US" sz="1200" dirty="0"/>
            </a:p>
          </p:txBody>
        </p:sp>
        <p:sp>
          <p:nvSpPr>
            <p:cNvPr id="14" name="Text 10"/>
            <p:cNvSpPr/>
            <p:nvPr/>
          </p:nvSpPr>
          <p:spPr>
            <a:xfrm>
              <a:off x="3170" y="4875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语义一致性</a:t>
              </a:r>
              <a:endParaRPr lang="en-US" sz="1200" dirty="0"/>
            </a:p>
          </p:txBody>
        </p:sp>
        <p:sp>
          <p:nvSpPr>
            <p:cNvPr id="15" name="Text 11"/>
            <p:cNvSpPr/>
            <p:nvPr/>
          </p:nvSpPr>
          <p:spPr>
            <a:xfrm>
              <a:off x="3170" y="5265"/>
              <a:ext cx="2962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通过优化损失函数，确保物品索引不仅捕捉到物品间的文本相似性，还保持了与大型语言模型(LLM)语义空间的一致性，为后续的语义整合奠定基础。</a:t>
              </a:r>
              <a:endParaRPr lang="en-US" sz="1050" dirty="0"/>
            </a:p>
          </p:txBody>
        </p:sp>
      </p:grpSp>
      <p:sp>
        <p:nvSpPr>
          <p:cNvPr id="19" name="Text 7"/>
          <p:cNvSpPr/>
          <p:nvPr/>
        </p:nvSpPr>
        <p:spPr>
          <a:xfrm>
            <a:off x="6771640" y="2153920"/>
            <a:ext cx="2309495" cy="141224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TIGER:</a:t>
            </a:r>
            <a:endParaRPr lang="en-US" sz="1200" b="1" dirty="0">
              <a:solidFill>
                <a:srgbClr val="000000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  <a:p>
            <a:pPr marL="0" indent="0" algn="l">
              <a:lnSpc>
                <a:spcPts val="1650"/>
              </a:lnSpc>
              <a:buNone/>
            </a:pPr>
            <a:r>
              <a:rPr lang="zh-CN" altLang="en-US" sz="1050" dirty="0">
                <a:ea typeface="SimSun" charset="0"/>
              </a:rPr>
              <a:t>直接再添加一个</a:t>
            </a:r>
            <a:r>
              <a:rPr lang="en-US" altLang="zh-CN" sz="1050" dirty="0">
                <a:ea typeface="SimSun" charset="0"/>
              </a:rPr>
              <a:t>index</a:t>
            </a:r>
            <a:r>
              <a:rPr lang="zh-CN" altLang="en-US" sz="1050" dirty="0">
                <a:ea typeface="SimSun" charset="0"/>
              </a:rPr>
              <a:t>，如果</a:t>
            </a:r>
            <a:r>
              <a:rPr lang="en-US" altLang="zh-CN" sz="1050" dirty="0">
                <a:ea typeface="SimSun" charset="0"/>
              </a:rPr>
              <a:t>item1</a:t>
            </a:r>
            <a:r>
              <a:rPr lang="zh-CN" altLang="en-US" sz="1050" dirty="0">
                <a:ea typeface="SimSun" charset="0"/>
              </a:rPr>
              <a:t>和</a:t>
            </a:r>
            <a:r>
              <a:rPr lang="en-US" altLang="zh-CN" sz="1050" dirty="0">
                <a:ea typeface="SimSun" charset="0"/>
              </a:rPr>
              <a:t>item2</a:t>
            </a:r>
            <a:r>
              <a:rPr lang="zh-CN" altLang="en-US" sz="1050" dirty="0">
                <a:ea typeface="SimSun" charset="0"/>
              </a:rPr>
              <a:t>的</a:t>
            </a:r>
            <a:r>
              <a:rPr lang="en-US" altLang="zh-CN" sz="1050" dirty="0">
                <a:ea typeface="SimSun" charset="0"/>
              </a:rPr>
              <a:t>codewords</a:t>
            </a:r>
            <a:r>
              <a:rPr lang="zh-CN" altLang="en-US" sz="1050" dirty="0">
                <a:ea typeface="SimSun" charset="0"/>
              </a:rPr>
              <a:t>相同，设为</a:t>
            </a:r>
            <a:r>
              <a:rPr lang="en-US" altLang="zh-CN" sz="1050" dirty="0">
                <a:ea typeface="SimSun" charset="0"/>
              </a:rPr>
              <a:t>(1, 2, 3)</a:t>
            </a:r>
            <a:r>
              <a:rPr lang="zh-CN" altLang="en-US" sz="1050" dirty="0">
                <a:ea typeface="SimSun" charset="0"/>
              </a:rPr>
              <a:t>，则直接分别记作</a:t>
            </a:r>
            <a:r>
              <a:rPr lang="en-US" altLang="zh-CN" sz="1050" dirty="0">
                <a:ea typeface="SimSun" charset="0"/>
              </a:rPr>
              <a:t>(1, 2, 3, 0)</a:t>
            </a:r>
            <a:r>
              <a:rPr lang="zh-CN" altLang="en-US" sz="1050" dirty="0">
                <a:ea typeface="SimSun" charset="0"/>
              </a:rPr>
              <a:t>和</a:t>
            </a:r>
            <a:r>
              <a:rPr lang="en-US" altLang="zh-CN" sz="1050" dirty="0">
                <a:ea typeface="SimSun" charset="0"/>
              </a:rPr>
              <a:t>(1, 2, 3, 1)</a:t>
            </a:r>
            <a:endParaRPr lang="en-US" altLang="zh-CN" sz="1050" dirty="0">
              <a:ea typeface="SimSun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28265" y="946150"/>
            <a:ext cx="2400935" cy="63119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970" y="2132330"/>
            <a:ext cx="3515360" cy="16052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5" name="Text Box 24"/>
          <p:cNvSpPr txBox="1"/>
          <p:nvPr/>
        </p:nvSpPr>
        <p:spPr>
          <a:xfrm>
            <a:off x="2860040" y="3775710"/>
            <a:ext cx="31572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ea typeface="SimSun" charset="0"/>
              </a:rPr>
              <a:t>使用</a:t>
            </a:r>
            <a:r>
              <a:rPr lang="en-US" sz="1000" b="1"/>
              <a:t>Sinkhorn-Knopp</a:t>
            </a:r>
            <a:r>
              <a:rPr lang="zh-CN" altLang="en-US" sz="1000" b="1">
                <a:ea typeface="SimSun" charset="0"/>
              </a:rPr>
              <a:t>算法解决上述优化问题</a:t>
            </a:r>
            <a:endParaRPr lang="zh-CN" altLang="en-US" sz="1000" b="1">
              <a:ea typeface="SimSun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Alignment tuning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33400" y="2099945"/>
            <a:ext cx="8001000" cy="19050"/>
          </a:xfrm>
          <a:prstGeom prst="rect">
            <a:avLst/>
          </a:prstGeom>
          <a:solidFill>
            <a:srgbClr val="4F44FF"/>
          </a:solidFill>
        </p:spPr>
      </p:sp>
      <p:grpSp>
        <p:nvGrpSpPr>
          <p:cNvPr id="2" name="Group 1"/>
          <p:cNvGrpSpPr/>
          <p:nvPr/>
        </p:nvGrpSpPr>
        <p:grpSpPr>
          <a:xfrm>
            <a:off x="533400" y="1699895"/>
            <a:ext cx="1657350" cy="1671955"/>
            <a:chOff x="840" y="3300"/>
            <a:chExt cx="2610" cy="2633"/>
          </a:xfrm>
        </p:grpSpPr>
        <p:sp>
          <p:nvSpPr>
            <p:cNvPr id="6" name="Text 3"/>
            <p:cNvSpPr/>
            <p:nvPr/>
          </p:nvSpPr>
          <p:spPr>
            <a:xfrm>
              <a:off x="840" y="3300"/>
              <a:ext cx="261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序列项目预测</a:t>
              </a:r>
              <a:endParaRPr lang="en-US" sz="1200" dirty="0"/>
            </a:p>
          </p:txBody>
        </p:sp>
        <p:sp>
          <p:nvSpPr>
            <p:cNvPr id="8" name="Shape 5"/>
            <p:cNvSpPr/>
            <p:nvPr/>
          </p:nvSpPr>
          <p:spPr>
            <a:xfrm>
              <a:off x="2059" y="3870"/>
              <a:ext cx="173" cy="173"/>
            </a:xfrm>
            <a:prstGeom prst="roundRect">
              <a:avLst>
                <a:gd name="adj" fmla="val 50000"/>
              </a:avLst>
            </a:prstGeom>
            <a:solidFill>
              <a:srgbClr val="4F44FF"/>
            </a:solidFill>
          </p:spPr>
        </p:sp>
        <p:sp>
          <p:nvSpPr>
            <p:cNvPr id="9" name="Text 6"/>
            <p:cNvSpPr/>
            <p:nvPr/>
          </p:nvSpPr>
          <p:spPr>
            <a:xfrm>
              <a:off x="840" y="4283"/>
              <a:ext cx="2610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通过构建个性化推荐指令，基于用户</a:t>
              </a:r>
              <a:r>
                <a:rPr lang="en-US" sz="1050" b="1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历史交互记录</a:t>
              </a: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预测</a:t>
              </a:r>
              <a:r>
                <a:rPr lang="en-US" sz="1050" b="1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下一个可能互动的项目</a:t>
              </a: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，强化模型对序列理解与生成的能力。</a:t>
              </a:r>
              <a:endParaRPr lang="en-US" sz="1050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571750" y="1699895"/>
            <a:ext cx="1657350" cy="1671955"/>
            <a:chOff x="4050" y="3300"/>
            <a:chExt cx="2610" cy="2633"/>
          </a:xfrm>
        </p:grpSpPr>
        <p:sp>
          <p:nvSpPr>
            <p:cNvPr id="10" name="Text 7"/>
            <p:cNvSpPr/>
            <p:nvPr/>
          </p:nvSpPr>
          <p:spPr>
            <a:xfrm>
              <a:off x="4050" y="3300"/>
              <a:ext cx="261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显式索引-语言对齐</a:t>
              </a:r>
              <a:endParaRPr lang="en-US" sz="1200" dirty="0"/>
            </a:p>
          </p:txBody>
        </p:sp>
        <p:sp>
          <p:nvSpPr>
            <p:cNvPr id="11" name="Shape 8"/>
            <p:cNvSpPr/>
            <p:nvPr/>
          </p:nvSpPr>
          <p:spPr>
            <a:xfrm>
              <a:off x="5269" y="3870"/>
              <a:ext cx="173" cy="173"/>
            </a:xfrm>
            <a:prstGeom prst="roundRect">
              <a:avLst>
                <a:gd name="adj" fmla="val 50000"/>
              </a:avLst>
            </a:prstGeom>
            <a:solidFill>
              <a:srgbClr val="4F44FF"/>
            </a:solidFill>
          </p:spPr>
        </p:sp>
        <p:sp>
          <p:nvSpPr>
            <p:cNvPr id="12" name="Text 9"/>
            <p:cNvSpPr/>
            <p:nvPr/>
          </p:nvSpPr>
          <p:spPr>
            <a:xfrm>
              <a:off x="4050" y="4283"/>
              <a:ext cx="2610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双向任务设计，</a:t>
              </a:r>
              <a:r>
                <a:rPr lang="en-US" sz="1050" b="1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从项目索引恢复项目信息</a:t>
              </a: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，及</a:t>
              </a:r>
              <a:r>
                <a:rPr lang="en-US" sz="1050" b="1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从项目信息生成索引</a:t>
              </a: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，确保索引与语言信息紧密关联，提升模型理解能力。</a:t>
              </a:r>
              <a:endParaRPr lang="en-US" sz="105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610100" y="1699895"/>
            <a:ext cx="1657350" cy="1671955"/>
            <a:chOff x="7260" y="3300"/>
            <a:chExt cx="2610" cy="2633"/>
          </a:xfrm>
        </p:grpSpPr>
        <p:sp>
          <p:nvSpPr>
            <p:cNvPr id="13" name="Text 10"/>
            <p:cNvSpPr/>
            <p:nvPr/>
          </p:nvSpPr>
          <p:spPr>
            <a:xfrm>
              <a:off x="7260" y="3300"/>
              <a:ext cx="261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隐式推荐导向对齐</a:t>
              </a:r>
              <a:endParaRPr lang="en-US" sz="1200" dirty="0"/>
            </a:p>
          </p:txBody>
        </p:sp>
        <p:sp>
          <p:nvSpPr>
            <p:cNvPr id="14" name="Shape 11"/>
            <p:cNvSpPr/>
            <p:nvPr/>
          </p:nvSpPr>
          <p:spPr>
            <a:xfrm>
              <a:off x="8479" y="3870"/>
              <a:ext cx="173" cy="173"/>
            </a:xfrm>
            <a:prstGeom prst="roundRect">
              <a:avLst>
                <a:gd name="adj" fmla="val 50000"/>
              </a:avLst>
            </a:prstGeom>
            <a:solidFill>
              <a:srgbClr val="4F44FF"/>
            </a:solidFill>
          </p:spPr>
        </p:sp>
        <p:sp>
          <p:nvSpPr>
            <p:cNvPr id="15" name="Text 12"/>
            <p:cNvSpPr/>
            <p:nvPr/>
          </p:nvSpPr>
          <p:spPr>
            <a:xfrm>
              <a:off x="7260" y="4283"/>
              <a:ext cx="2610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引入非对称项目预测、</a:t>
              </a:r>
              <a:r>
                <a:rPr lang="en-US" sz="1050" b="1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基于用户意图的项目预测</a:t>
              </a: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和</a:t>
              </a:r>
              <a:r>
                <a:rPr lang="en-US" sz="1050" b="1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个人偏好推断</a:t>
              </a: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等任务，深化模型对语言与协作语义的理解与整合。</a:t>
              </a:r>
              <a:endParaRPr lang="en-US" sz="1050" dirty="0"/>
            </a:p>
          </p:txBody>
        </p:sp>
      </p:grpSp>
      <p:sp>
        <p:nvSpPr>
          <p:cNvPr id="17" name="Shape 14"/>
          <p:cNvSpPr/>
          <p:nvPr/>
        </p:nvSpPr>
        <p:spPr>
          <a:xfrm rot="5400000">
            <a:off x="8524875" y="2057083"/>
            <a:ext cx="119063" cy="104775"/>
          </a:xfrm>
          <a:prstGeom prst="triangle">
            <a:avLst/>
          </a:prstGeom>
          <a:solidFill>
            <a:srgbClr val="4F44FF"/>
          </a:solidFill>
        </p:spPr>
      </p:sp>
      <p:grpSp>
        <p:nvGrpSpPr>
          <p:cNvPr id="20" name="Group 19"/>
          <p:cNvGrpSpPr/>
          <p:nvPr/>
        </p:nvGrpSpPr>
        <p:grpSpPr>
          <a:xfrm>
            <a:off x="6648450" y="1699895"/>
            <a:ext cx="1657350" cy="1671955"/>
            <a:chOff x="10470" y="3300"/>
            <a:chExt cx="2610" cy="2633"/>
          </a:xfrm>
        </p:grpSpPr>
        <p:sp>
          <p:nvSpPr>
            <p:cNvPr id="16" name="Text 13"/>
            <p:cNvSpPr/>
            <p:nvPr/>
          </p:nvSpPr>
          <p:spPr>
            <a:xfrm>
              <a:off x="10470" y="3300"/>
              <a:ext cx="261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统一语义融合</a:t>
              </a:r>
              <a:endParaRPr lang="en-US" sz="1200" dirty="0"/>
            </a:p>
          </p:txBody>
        </p:sp>
        <p:sp>
          <p:nvSpPr>
            <p:cNvPr id="18" name="Shape 15"/>
            <p:cNvSpPr/>
            <p:nvPr/>
          </p:nvSpPr>
          <p:spPr>
            <a:xfrm>
              <a:off x="11689" y="3870"/>
              <a:ext cx="173" cy="173"/>
            </a:xfrm>
            <a:prstGeom prst="roundRect">
              <a:avLst>
                <a:gd name="adj" fmla="val 50000"/>
              </a:avLst>
            </a:prstGeom>
            <a:solidFill>
              <a:srgbClr val="4F44FF"/>
            </a:solidFill>
          </p:spPr>
        </p:sp>
        <p:sp>
          <p:nvSpPr>
            <p:cNvPr id="19" name="Text 16"/>
            <p:cNvSpPr/>
            <p:nvPr/>
          </p:nvSpPr>
          <p:spPr>
            <a:xfrm>
              <a:off x="10470" y="4283"/>
              <a:ext cx="2610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通过精心设计的任务，有效整合语言与协作语义，使模型在推荐任务中充分运用其强大的语义理解和生成能力。</a:t>
              </a:r>
              <a:endParaRPr lang="en-US" sz="1050" dirty="0"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Sequential Item Prediction 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88260" y="2159000"/>
            <a:ext cx="3195955" cy="1540510"/>
          </a:xfrm>
          <a:prstGeom prst="rect">
            <a:avLst/>
          </a:prstGeom>
        </p:spPr>
      </p:pic>
      <p:sp>
        <p:nvSpPr>
          <p:cNvPr id="23" name="Text Box 22"/>
          <p:cNvSpPr txBox="1"/>
          <p:nvPr/>
        </p:nvSpPr>
        <p:spPr>
          <a:xfrm>
            <a:off x="285115" y="3915410"/>
            <a:ext cx="663575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1200" b="1"/>
              <a:t>局限性</a:t>
            </a:r>
            <a:r>
              <a:rPr lang="en-US" sz="1200"/>
              <a:t>：由于语言语义与协同语义之间的差距，仅通过这一目标微调，难以充分融合两种语义</a:t>
            </a:r>
            <a:endParaRPr lang="en-US" sz="1200"/>
          </a:p>
        </p:txBody>
      </p:sp>
      <p:sp>
        <p:nvSpPr>
          <p:cNvPr id="24" name="Text Box 23"/>
          <p:cNvSpPr txBox="1"/>
          <p:nvPr/>
        </p:nvSpPr>
        <p:spPr>
          <a:xfrm>
            <a:off x="285115" y="922655"/>
            <a:ext cx="597535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1200" b="1">
                <a:sym typeface="+mn-ea"/>
              </a:rPr>
              <a:t>目标</a:t>
            </a:r>
            <a:r>
              <a:rPr lang="en-US" sz="1200">
                <a:sym typeface="+mn-ea"/>
              </a:rPr>
              <a:t>：作为主要的微调目标任务，通过用户的历史交互记录预测下一可能感兴趣的物品</a:t>
            </a:r>
            <a:endParaRPr lang="en-US" sz="1200"/>
          </a:p>
        </p:txBody>
      </p:sp>
      <p:sp>
        <p:nvSpPr>
          <p:cNvPr id="25" name="Text Box 24"/>
          <p:cNvSpPr txBox="1"/>
          <p:nvPr/>
        </p:nvSpPr>
        <p:spPr>
          <a:xfrm>
            <a:off x="285115" y="1386205"/>
            <a:ext cx="73526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1200" b="1">
                <a:sym typeface="+mn-ea"/>
              </a:rPr>
              <a:t>任务描述</a:t>
            </a:r>
            <a:r>
              <a:rPr lang="en-US" sz="1200">
                <a:sym typeface="+mn-ea"/>
              </a:rPr>
              <a:t>：</a:t>
            </a:r>
            <a:endParaRPr lang="en-US" sz="1200"/>
          </a:p>
          <a:p>
            <a:r>
              <a:rPr lang="en-US" sz="1200">
                <a:sym typeface="+mn-ea"/>
              </a:rPr>
              <a:t>    构造个性化推荐指令，提供用户的交互历史（以物品索引序列的形式）</a:t>
            </a:r>
            <a:endParaRPr lang="en-US" sz="1200"/>
          </a:p>
          <a:p>
            <a:r>
              <a:rPr lang="en-US" sz="1200">
                <a:sym typeface="+mn-ea"/>
              </a:rPr>
              <a:t>    模型根据交互历史生成推荐的物品索引</a:t>
            </a:r>
            <a:endParaRPr lang="en-US" sz="1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Explicit Index-Language Alignment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85115" y="3915410"/>
            <a:ext cx="810895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 b="1">
                <a:ea typeface="SimSun" charset="0"/>
              </a:rPr>
              <a:t>作用</a:t>
            </a:r>
            <a:r>
              <a:rPr lang="en-US" sz="1200"/>
              <a:t>：</a:t>
            </a:r>
            <a:r>
              <a:rPr lang="en-US" sz="1200">
                <a:sym typeface="+mn-ea"/>
              </a:rPr>
              <a:t>通过这种双向预测任务，物品索引被无缝集成到 LLM 的语义空间中，类似于跨模态对齐（如图像与文本对齐）</a:t>
            </a:r>
            <a:endParaRPr lang="en-US" sz="1200"/>
          </a:p>
        </p:txBody>
      </p:sp>
      <p:sp>
        <p:nvSpPr>
          <p:cNvPr id="6" name="Text Box 5"/>
          <p:cNvSpPr txBox="1"/>
          <p:nvPr/>
        </p:nvSpPr>
        <p:spPr>
          <a:xfrm>
            <a:off x="285115" y="922655"/>
            <a:ext cx="810895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sz="1200" b="1">
                <a:sym typeface="+mn-ea"/>
              </a:rPr>
              <a:t>目标</a:t>
            </a:r>
            <a:r>
              <a:rPr lang="en-US" sz="1200">
                <a:sym typeface="+mn-ea"/>
              </a:rPr>
              <a:t>：</a:t>
            </a:r>
            <a:r>
              <a:rPr lang="en-US" sz="1200">
                <a:sym typeface="+mn-ea"/>
              </a:rPr>
              <a:t>通过双向对齐任务，将物品索引与其语言信息（标题和描述）进行显式关联，提升索引在语言语义空间中的表现</a:t>
            </a:r>
            <a:endParaRPr lang="en-US" sz="1200"/>
          </a:p>
        </p:txBody>
      </p:sp>
      <p:sp>
        <p:nvSpPr>
          <p:cNvPr id="7" name="Text Box 6"/>
          <p:cNvSpPr txBox="1"/>
          <p:nvPr/>
        </p:nvSpPr>
        <p:spPr>
          <a:xfrm>
            <a:off x="285115" y="1386205"/>
            <a:ext cx="73526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1200" b="1">
                <a:sym typeface="+mn-ea"/>
              </a:rPr>
              <a:t>任务描述</a:t>
            </a:r>
            <a:r>
              <a:rPr lang="en-US" sz="1200">
                <a:sym typeface="+mn-ea"/>
              </a:rPr>
              <a:t>：</a:t>
            </a:r>
            <a:endParaRPr lang="en-US" sz="1200"/>
          </a:p>
          <a:p>
            <a:r>
              <a:rPr lang="en-US" sz="1200">
                <a:sym typeface="+mn-ea"/>
              </a:rPr>
              <a:t>    任务 1：根据物品的标题或描述，生成对应的物品索引</a:t>
            </a:r>
            <a:endParaRPr lang="en-US" sz="1200"/>
          </a:p>
          <a:p>
            <a:r>
              <a:rPr lang="en-US" sz="1200">
                <a:sym typeface="+mn-ea"/>
              </a:rPr>
              <a:t>    任务 2：根据物品索引，生成对应的物品标题和描述</a:t>
            </a:r>
            <a:endParaRPr lang="en-US" sz="12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1010" y="2141855"/>
            <a:ext cx="3510280" cy="15195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650" y="1941830"/>
            <a:ext cx="3505200" cy="171958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500745" cy="72136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ct val="10000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Implicit Recommendation-Oriented Alignment 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  <a:p>
            <a:pPr marL="0" indent="0" algn="r">
              <a:lnSpc>
                <a:spcPct val="100000"/>
              </a:lnSpc>
              <a:buNone/>
            </a:pPr>
            <a:r>
              <a:rPr lang="en-US" sz="140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Asymmetric Item Prediction</a:t>
            </a:r>
            <a:endParaRPr lang="en-US" sz="140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85115" y="3915410"/>
            <a:ext cx="677481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 b="1">
                <a:ea typeface="SimSun" charset="0"/>
              </a:rPr>
              <a:t>任务特点</a:t>
            </a:r>
            <a:r>
              <a:rPr lang="en-US" sz="1200"/>
              <a:t>：</a:t>
            </a:r>
            <a:r>
              <a:rPr lang="en-US" sz="1200">
                <a:sym typeface="+mn-ea"/>
              </a:rPr>
              <a:t>任务的非对称性使得模型必须统一索引、语言语义和协同语义，提升推荐任务性能</a:t>
            </a:r>
            <a:endParaRPr lang="en-US" sz="1200"/>
          </a:p>
        </p:txBody>
      </p:sp>
      <p:sp>
        <p:nvSpPr>
          <p:cNvPr id="3" name="Text Box 2"/>
          <p:cNvSpPr txBox="1"/>
          <p:nvPr/>
        </p:nvSpPr>
        <p:spPr>
          <a:xfrm>
            <a:off x="285115" y="922655"/>
            <a:ext cx="597535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sz="1200" b="1">
                <a:sym typeface="+mn-ea"/>
              </a:rPr>
              <a:t>目标</a:t>
            </a:r>
            <a:r>
              <a:rPr lang="en-US" sz="1200">
                <a:sym typeface="+mn-ea"/>
              </a:rPr>
              <a:t>：通过更复杂的输入和输出表示，增加语义对齐的难度，强化模型的语义融合能力</a:t>
            </a:r>
            <a:endParaRPr lang="en-US" sz="1200"/>
          </a:p>
        </p:txBody>
      </p:sp>
      <p:sp>
        <p:nvSpPr>
          <p:cNvPr id="5" name="Text Box 4"/>
          <p:cNvSpPr txBox="1"/>
          <p:nvPr/>
        </p:nvSpPr>
        <p:spPr>
          <a:xfrm>
            <a:off x="285115" y="1386205"/>
            <a:ext cx="735266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1200" b="1">
                <a:sym typeface="+mn-ea"/>
              </a:rPr>
              <a:t>任务描述</a:t>
            </a:r>
            <a:r>
              <a:rPr lang="en-US" sz="1200">
                <a:sym typeface="+mn-ea"/>
              </a:rPr>
              <a:t>：</a:t>
            </a:r>
            <a:r>
              <a:rPr lang="zh-CN" altLang="en-US" sz="1200">
                <a:ea typeface="SimSun" charset="0"/>
                <a:sym typeface="+mn-ea"/>
              </a:rPr>
              <a:t>（条件和目标的不同表示方式）</a:t>
            </a:r>
            <a:endParaRPr lang="en-US" sz="1200"/>
          </a:p>
          <a:p>
            <a:r>
              <a:rPr lang="en-US" sz="1200">
                <a:sym typeface="+mn-ea"/>
              </a:rPr>
              <a:t>    用物品标题替换目标物品的索引，要求模型基于索引序列直接生成物品标题</a:t>
            </a:r>
            <a:endParaRPr lang="en-US" sz="1200"/>
          </a:p>
          <a:p>
            <a:r>
              <a:rPr lang="en-US" sz="1200">
                <a:sym typeface="+mn-ea"/>
              </a:rPr>
              <a:t>    用物品描述替换目标物品的索引，要求模型生成用户期望的物品特征和属性</a:t>
            </a:r>
            <a:endParaRPr lang="en-US" sz="1200"/>
          </a:p>
          <a:p>
            <a:r>
              <a:rPr lang="en-US" sz="1200">
                <a:sym typeface="+mn-ea"/>
              </a:rPr>
              <a:t>    用物品标题序列表示用户的交互历史，要求模型根据标题序列推断用户偏好</a:t>
            </a:r>
            <a:endParaRPr lang="en-US" sz="12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115" y="2319020"/>
            <a:ext cx="2816225" cy="12433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525" y="2310130"/>
            <a:ext cx="2590800" cy="125158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0915" y="2310130"/>
            <a:ext cx="2355850" cy="12484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Background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FFFFFF">
              <a:alpha val="30000"/>
            </a:srgbClr>
          </a:solidFill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6798945" y="3009900"/>
            <a:ext cx="2350135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</a:t>
            </a:r>
            <a:endParaRPr lang="en-US" sz="225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572500" cy="72136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ct val="10000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Implicit Recommendation-Oriented Alignment 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  <a:p>
            <a:pPr marL="0" indent="0" algn="r">
              <a:lnSpc>
                <a:spcPct val="100000"/>
              </a:lnSpc>
              <a:buNone/>
            </a:pPr>
            <a:r>
              <a:rPr lang="en-US" sz="140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Item Prediction Based on User Intention</a:t>
            </a:r>
            <a:endParaRPr lang="en-US" sz="140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85115" y="4044315"/>
            <a:ext cx="677481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 b="1">
                <a:ea typeface="SimSun" charset="0"/>
              </a:rPr>
              <a:t>任务特点</a:t>
            </a:r>
            <a:r>
              <a:rPr lang="en-US" sz="1200"/>
              <a:t>：</a:t>
            </a:r>
            <a:r>
              <a:rPr lang="en-US" sz="1200">
                <a:sym typeface="+mn-ea"/>
              </a:rPr>
              <a:t>任务的非对称性使得模型必须统一索引、语言语义和协同语义，提升推荐任务性能</a:t>
            </a:r>
            <a:endParaRPr lang="en-US" sz="1200"/>
          </a:p>
        </p:txBody>
      </p:sp>
      <p:sp>
        <p:nvSpPr>
          <p:cNvPr id="3" name="Text Box 2"/>
          <p:cNvSpPr txBox="1"/>
          <p:nvPr/>
        </p:nvSpPr>
        <p:spPr>
          <a:xfrm>
            <a:off x="285115" y="922655"/>
            <a:ext cx="506095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sz="1200" b="1">
                <a:sym typeface="+mn-ea"/>
              </a:rPr>
              <a:t>目标</a:t>
            </a:r>
            <a:r>
              <a:rPr lang="en-US" sz="1200">
                <a:sym typeface="+mn-ea"/>
              </a:rPr>
              <a:t>：</a:t>
            </a:r>
            <a:r>
              <a:rPr lang="en-US" sz="1200">
                <a:sym typeface="+mn-ea"/>
              </a:rPr>
              <a:t>模拟真实生活中的推荐场景，通过用户意图理解提供高质量的推荐</a:t>
            </a:r>
            <a:endParaRPr lang="en-US" sz="1200"/>
          </a:p>
        </p:txBody>
      </p:sp>
      <p:sp>
        <p:nvSpPr>
          <p:cNvPr id="5" name="Text Box 4"/>
          <p:cNvSpPr txBox="1"/>
          <p:nvPr/>
        </p:nvSpPr>
        <p:spPr>
          <a:xfrm>
            <a:off x="285115" y="1386205"/>
            <a:ext cx="73526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1200" b="1">
                <a:sym typeface="+mn-ea"/>
              </a:rPr>
              <a:t>任务描述</a:t>
            </a:r>
            <a:r>
              <a:rPr lang="en-US" sz="1200">
                <a:sym typeface="+mn-ea"/>
              </a:rPr>
              <a:t>：</a:t>
            </a:r>
            <a:endParaRPr lang="en-US" sz="1200">
              <a:sym typeface="+mn-ea"/>
            </a:endParaRPr>
          </a:p>
          <a:p>
            <a:r>
              <a:rPr lang="en-US" sz="1200"/>
              <a:t>    </a:t>
            </a:r>
            <a:r>
              <a:rPr lang="en-US" sz="1200">
                <a:sym typeface="+mn-ea"/>
              </a:rPr>
              <a:t>根据用户的即时查询意图或相关物品的评论信息，预测推荐物品。</a:t>
            </a:r>
            <a:endParaRPr lang="en-US" sz="1200"/>
          </a:p>
          <a:p>
            <a:r>
              <a:rPr lang="en-US" sz="1200">
                <a:sym typeface="+mn-ea"/>
              </a:rPr>
              <a:t>    使用 GPT-3.5 处理用户评论，提取偏好和动机。</a:t>
            </a:r>
            <a:endParaRPr lang="en-US" sz="12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115" y="2411730"/>
            <a:ext cx="2692400" cy="130619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560" y="2160270"/>
            <a:ext cx="2835910" cy="18776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435" y="2160270"/>
            <a:ext cx="3010535" cy="189865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572500" cy="4838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ct val="10000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Train and Inference </a:t>
            </a:r>
            <a:r>
              <a:rPr lang="en-US" sz="150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details</a:t>
            </a:r>
            <a:endParaRPr lang="en-US" sz="150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7" name="Plaque 6"/>
          <p:cNvSpPr/>
          <p:nvPr/>
        </p:nvSpPr>
        <p:spPr>
          <a:xfrm>
            <a:off x="3761740" y="850900"/>
            <a:ext cx="1618615" cy="562610"/>
          </a:xfrm>
          <a:prstGeom prst="plaqu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b="1"/>
              <a:t>LLaMa-7B</a:t>
            </a:r>
            <a:endParaRPr lang="en-US" b="1"/>
          </a:p>
        </p:txBody>
      </p:sp>
      <p:sp>
        <p:nvSpPr>
          <p:cNvPr id="8" name="Flowchart: Process 7"/>
          <p:cNvSpPr/>
          <p:nvPr/>
        </p:nvSpPr>
        <p:spPr>
          <a:xfrm>
            <a:off x="563245" y="850900"/>
            <a:ext cx="2360295" cy="299720"/>
          </a:xfrm>
          <a:prstGeom prst="flowChartProcess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200" b="1"/>
              <a:t>item’s title &amp; description</a:t>
            </a:r>
            <a:endParaRPr lang="en-US" sz="1200" b="1"/>
          </a:p>
        </p:txBody>
      </p:sp>
      <p:cxnSp>
        <p:nvCxnSpPr>
          <p:cNvPr id="10" name="Curved Connector 9"/>
          <p:cNvCxnSpPr/>
          <p:nvPr/>
        </p:nvCxnSpPr>
        <p:spPr>
          <a:xfrm flipH="1">
            <a:off x="2413635" y="908050"/>
            <a:ext cx="294640" cy="1111885"/>
          </a:xfrm>
          <a:prstGeom prst="curvedConnector4">
            <a:avLst>
              <a:gd name="adj1" fmla="val -343534"/>
              <a:gd name="adj2" fmla="val 56768"/>
            </a:avLst>
          </a:prstGeom>
          <a:ln w="317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Box 12"/>
          <p:cNvSpPr txBox="1"/>
          <p:nvPr/>
        </p:nvSpPr>
        <p:spPr>
          <a:xfrm>
            <a:off x="2032000" y="1307465"/>
            <a:ext cx="17011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/>
              <a:t>encode</a:t>
            </a:r>
            <a:endParaRPr lang="en-US" sz="1000" b="1"/>
          </a:p>
          <a:p>
            <a:pPr algn="ctr"/>
            <a:r>
              <a:rPr lang="en-US" sz="1000" b="1"/>
              <a:t>mean pooling</a:t>
            </a:r>
            <a:endParaRPr lang="en-US" sz="1000" b="1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66875" y="2019935"/>
            <a:ext cx="986155" cy="781050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1999615" y="1981200"/>
            <a:ext cx="88138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/>
              <a:t>(4096, )</a:t>
            </a:r>
            <a:endParaRPr lang="en-US" sz="1000" b="1"/>
          </a:p>
        </p:txBody>
      </p:sp>
      <p:sp>
        <p:nvSpPr>
          <p:cNvPr id="16" name="Text Box 15"/>
          <p:cNvSpPr txBox="1"/>
          <p:nvPr/>
        </p:nvSpPr>
        <p:spPr>
          <a:xfrm>
            <a:off x="1964690" y="2755900"/>
            <a:ext cx="88138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/>
              <a:t>(32, )</a:t>
            </a:r>
            <a:endParaRPr lang="en-US" sz="1000" b="1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9050" y="2935605"/>
            <a:ext cx="1238885" cy="701675"/>
          </a:xfrm>
          <a:prstGeom prst="rect">
            <a:avLst/>
          </a:prstGeom>
        </p:spPr>
      </p:pic>
      <p:cxnSp>
        <p:nvCxnSpPr>
          <p:cNvPr id="18" name="Curved Connector 17"/>
          <p:cNvCxnSpPr>
            <a:endCxn id="17" idx="1"/>
          </p:cNvCxnSpPr>
          <p:nvPr/>
        </p:nvCxnSpPr>
        <p:spPr>
          <a:xfrm rot="5400000" flipV="1">
            <a:off x="2066925" y="2794000"/>
            <a:ext cx="572135" cy="412115"/>
          </a:xfrm>
          <a:prstGeom prst="curvedConnector2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Box 18"/>
          <p:cNvSpPr txBox="1"/>
          <p:nvPr/>
        </p:nvSpPr>
        <p:spPr>
          <a:xfrm>
            <a:off x="2011680" y="3585845"/>
            <a:ext cx="23336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/>
              <a:t>2 layer</a:t>
            </a:r>
            <a:endParaRPr lang="en-US" sz="1000" b="1"/>
          </a:p>
          <a:p>
            <a:pPr algn="ctr"/>
            <a:r>
              <a:rPr lang="en-US" sz="1000" b="1"/>
              <a:t>256 codebook vectors /layer</a:t>
            </a:r>
            <a:endParaRPr lang="en-US" sz="1000" b="1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65" y="3984625"/>
            <a:ext cx="929005" cy="781050"/>
          </a:xfrm>
          <a:prstGeom prst="rect">
            <a:avLst/>
          </a:prstGeom>
        </p:spPr>
      </p:pic>
      <p:cxnSp>
        <p:nvCxnSpPr>
          <p:cNvPr id="21" name="Curved Connector 20"/>
          <p:cNvCxnSpPr>
            <a:endCxn id="20" idx="3"/>
          </p:cNvCxnSpPr>
          <p:nvPr/>
        </p:nvCxnSpPr>
        <p:spPr>
          <a:xfrm rot="10800000" flipV="1">
            <a:off x="1842135" y="3393440"/>
            <a:ext cx="1329055" cy="981710"/>
          </a:xfrm>
          <a:prstGeom prst="curvedConnector3">
            <a:avLst>
              <a:gd name="adj1" fmla="val 49976"/>
            </a:avLst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1035685" y="1413510"/>
            <a:ext cx="0" cy="2622550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lowchart: Alternate Process 23"/>
          <p:cNvSpPr/>
          <p:nvPr/>
        </p:nvSpPr>
        <p:spPr>
          <a:xfrm>
            <a:off x="285115" y="671830"/>
            <a:ext cx="5300345" cy="4093845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5" name="Text Box 24"/>
          <p:cNvSpPr txBox="1"/>
          <p:nvPr/>
        </p:nvSpPr>
        <p:spPr>
          <a:xfrm>
            <a:off x="664210" y="4797425"/>
            <a:ext cx="368109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/>
              <a:t>AdamW(lr=1e-3), batch_size=1024</a:t>
            </a:r>
            <a:endParaRPr lang="en-US" sz="1000" b="1"/>
          </a:p>
        </p:txBody>
      </p:sp>
      <p:sp>
        <p:nvSpPr>
          <p:cNvPr id="26" name="Flowchart: Alternate Process 25"/>
          <p:cNvSpPr/>
          <p:nvPr/>
        </p:nvSpPr>
        <p:spPr>
          <a:xfrm>
            <a:off x="3637280" y="687705"/>
            <a:ext cx="5300345" cy="3347720"/>
          </a:xfrm>
          <a:prstGeom prst="flowChartAlternateProcess">
            <a:avLst/>
          </a:prstGeom>
          <a:noFill/>
          <a:ln>
            <a:gradFill>
              <a:gsLst>
                <a:gs pos="0">
                  <a:srgbClr val="007BD3"/>
                </a:gs>
                <a:gs pos="100000">
                  <a:srgbClr val="034373"/>
                </a:gs>
              </a:gsLst>
            </a:gra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27" name="Curved Connector 26"/>
          <p:cNvCxnSpPr/>
          <p:nvPr/>
        </p:nvCxnSpPr>
        <p:spPr>
          <a:xfrm rot="10800000">
            <a:off x="5380355" y="1150620"/>
            <a:ext cx="1899920" cy="830580"/>
          </a:xfrm>
          <a:prstGeom prst="curvedConnector3">
            <a:avLst>
              <a:gd name="adj1" fmla="val 49967"/>
            </a:avLst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/>
          <p:nvPr/>
        </p:nvCxnSpPr>
        <p:spPr>
          <a:xfrm>
            <a:off x="4557395" y="1413510"/>
            <a:ext cx="1351280" cy="1043305"/>
          </a:xfrm>
          <a:prstGeom prst="curvedConnector3">
            <a:avLst>
              <a:gd name="adj1" fmla="val 50047"/>
            </a:avLst>
          </a:prstGeom>
          <a:ln w="317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 Single Corner Rectangle 30"/>
          <p:cNvSpPr/>
          <p:nvPr/>
        </p:nvSpPr>
        <p:spPr>
          <a:xfrm>
            <a:off x="5908675" y="2045970"/>
            <a:ext cx="2501900" cy="889635"/>
          </a:xfrm>
          <a:prstGeom prst="round1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600" b="1">
                <a:sym typeface="+mn-ea"/>
              </a:rPr>
              <a:t>all kinds of </a:t>
            </a:r>
            <a:endParaRPr lang="en-US" sz="1600" b="1">
              <a:sym typeface="+mn-ea"/>
            </a:endParaRPr>
          </a:p>
          <a:p>
            <a:pPr algn="ctr"/>
            <a:r>
              <a:rPr lang="en-US" sz="1600" b="1">
                <a:sym typeface="+mn-ea"/>
              </a:rPr>
              <a:t>tuning tasks</a:t>
            </a:r>
            <a:endParaRPr lang="en-US" sz="1600" b="1">
              <a:sym typeface="+mn-ea"/>
            </a:endParaRPr>
          </a:p>
          <a:p>
            <a:pPr algn="ctr"/>
            <a:r>
              <a:rPr lang="en-US" sz="1600" b="1">
                <a:sym typeface="+mn-ea"/>
              </a:rPr>
              <a:t>(mentioned before)</a:t>
            </a:r>
            <a:endParaRPr lang="en-US" sz="1600"/>
          </a:p>
        </p:txBody>
      </p:sp>
      <p:sp>
        <p:nvSpPr>
          <p:cNvPr id="32" name="Text Box 31"/>
          <p:cNvSpPr txBox="1"/>
          <p:nvPr/>
        </p:nvSpPr>
        <p:spPr>
          <a:xfrm>
            <a:off x="5721350" y="3148330"/>
            <a:ext cx="300799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/>
              <a:t>DeepSpeed Acceleration</a:t>
            </a:r>
            <a:endParaRPr lang="en-US" sz="1000" b="1"/>
          </a:p>
          <a:p>
            <a:pPr algn="ctr"/>
            <a:r>
              <a:rPr lang="en-US" sz="1000" b="1"/>
              <a:t>AdamW(lr=5e-5, weight_decay=0.01)</a:t>
            </a:r>
            <a:endParaRPr lang="en-US" sz="1000" b="1"/>
          </a:p>
          <a:p>
            <a:pPr algn="ctr"/>
            <a:r>
              <a:rPr lang="en-US" sz="1000" b="1"/>
              <a:t>cousine scheduler with warmup</a:t>
            </a:r>
            <a:endParaRPr lang="en-US" sz="1000" b="1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Experiments &amp; Results</a:t>
            </a:r>
            <a:endParaRPr 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38" name="Group 37"/>
          <p:cNvGrpSpPr/>
          <p:nvPr/>
        </p:nvGrpSpPr>
        <p:grpSpPr>
          <a:xfrm>
            <a:off x="98425" y="844550"/>
            <a:ext cx="7010400" cy="898525"/>
            <a:chOff x="1415" y="1590"/>
            <a:chExt cx="11040" cy="1415"/>
          </a:xfrm>
        </p:grpSpPr>
        <p:grpSp>
          <p:nvGrpSpPr>
            <p:cNvPr id="22" name="Group 21"/>
            <p:cNvGrpSpPr/>
            <p:nvPr/>
          </p:nvGrpSpPr>
          <p:grpSpPr>
            <a:xfrm>
              <a:off x="1415" y="1590"/>
              <a:ext cx="2752" cy="750"/>
              <a:chOff x="1415" y="1640"/>
              <a:chExt cx="2752" cy="750"/>
            </a:xfrm>
          </p:grpSpPr>
          <p:pic>
            <p:nvPicPr>
              <p:cNvPr id="14" name="Image 1" descr="preencoded.pn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1415" y="1640"/>
                <a:ext cx="750" cy="750"/>
              </a:xfrm>
              <a:prstGeom prst="rect">
                <a:avLst/>
              </a:prstGeom>
            </p:spPr>
          </p:pic>
          <p:sp>
            <p:nvSpPr>
              <p:cNvPr id="19" name="Text 3"/>
              <p:cNvSpPr/>
              <p:nvPr/>
            </p:nvSpPr>
            <p:spPr>
              <a:xfrm>
                <a:off x="2165" y="1850"/>
                <a:ext cx="200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ea typeface="SimSun" charset="0"/>
                  </a:rPr>
                  <a:t>数据集选择</a:t>
                </a:r>
                <a:endParaRPr lang="zh-CN" altLang="en-US" sz="1200" b="1" dirty="0">
                  <a:ea typeface="SimSun" charset="0"/>
                </a:endParaRPr>
              </a:p>
            </p:txBody>
          </p:sp>
        </p:grpSp>
        <p:sp>
          <p:nvSpPr>
            <p:cNvPr id="31" name="Text Box 30"/>
            <p:cNvSpPr txBox="1"/>
            <p:nvPr/>
          </p:nvSpPr>
          <p:spPr>
            <a:xfrm>
              <a:off x="2435" y="2195"/>
              <a:ext cx="10020" cy="8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实验采用三个Amazon子集：</a:t>
              </a:r>
              <a:r>
                <a:rPr lang="en-US" sz="1200" b="1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乐器</a:t>
              </a:r>
              <a:r>
                <a:rPr lang="en-US" sz="120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艺术</a:t>
              </a:r>
              <a:r>
                <a:rPr lang="en-US" sz="120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与</a:t>
              </a:r>
              <a:r>
                <a:rPr lang="en-US" sz="1200" b="1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游戏</a:t>
              </a:r>
              <a:r>
                <a:rPr lang="en-US" sz="120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，</a:t>
              </a:r>
              <a:endParaRPr lang="en-US" sz="12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endParaRPr>
            </a:p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覆盖1996至2018年用户评论数据。</a:t>
              </a:r>
              <a:endParaRPr sz="1200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98425" y="1727835"/>
            <a:ext cx="7010400" cy="920750"/>
            <a:chOff x="1415" y="3625"/>
            <a:chExt cx="11040" cy="1450"/>
          </a:xfrm>
        </p:grpSpPr>
        <p:grpSp>
          <p:nvGrpSpPr>
            <p:cNvPr id="23" name="Group 22"/>
            <p:cNvGrpSpPr/>
            <p:nvPr/>
          </p:nvGrpSpPr>
          <p:grpSpPr>
            <a:xfrm>
              <a:off x="1415" y="3625"/>
              <a:ext cx="3015" cy="750"/>
              <a:chOff x="1415" y="3675"/>
              <a:chExt cx="3015" cy="750"/>
            </a:xfrm>
          </p:grpSpPr>
          <p:pic>
            <p:nvPicPr>
              <p:cNvPr id="16" name="Image 2" descr="preencoded.pn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1415" y="3675"/>
                <a:ext cx="750" cy="750"/>
              </a:xfrm>
              <a:prstGeom prst="rect">
                <a:avLst/>
              </a:prstGeom>
            </p:spPr>
          </p:pic>
          <p:sp>
            <p:nvSpPr>
              <p:cNvPr id="21" name="Text 3"/>
              <p:cNvSpPr/>
              <p:nvPr/>
            </p:nvSpPr>
            <p:spPr>
              <a:xfrm>
                <a:off x="2435" y="3885"/>
                <a:ext cx="1995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Baseline</a:t>
                </a: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选择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4" name="Text Box 33"/>
            <p:cNvSpPr txBox="1"/>
            <p:nvPr/>
          </p:nvSpPr>
          <p:spPr>
            <a:xfrm>
              <a:off x="2435" y="4265"/>
              <a:ext cx="10020" cy="8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Caser, HGN, GRU4Rec, BERT4Rec, SASRec, FMLP-Rec, FDSA, S3-Rec, P5-CID, TIGER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等</a:t>
              </a:r>
              <a:endParaRPr lang="en-US" sz="1200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98425" y="2711450"/>
            <a:ext cx="7010400" cy="2378710"/>
            <a:chOff x="1415" y="5660"/>
            <a:chExt cx="11040" cy="3746"/>
          </a:xfrm>
        </p:grpSpPr>
        <p:grpSp>
          <p:nvGrpSpPr>
            <p:cNvPr id="24" name="Group 23"/>
            <p:cNvGrpSpPr/>
            <p:nvPr/>
          </p:nvGrpSpPr>
          <p:grpSpPr>
            <a:xfrm>
              <a:off x="1415" y="5660"/>
              <a:ext cx="2682" cy="750"/>
              <a:chOff x="1415" y="5710"/>
              <a:chExt cx="2682" cy="750"/>
            </a:xfrm>
          </p:grpSpPr>
          <p:pic>
            <p:nvPicPr>
              <p:cNvPr id="18" name="Image 4" descr="preencoded.png"/>
              <p:cNvPicPr>
                <a:picLocks noChangeAspect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>
              <a:xfrm>
                <a:off x="1415" y="5710"/>
                <a:ext cx="750" cy="750"/>
              </a:xfrm>
              <a:prstGeom prst="rect">
                <a:avLst/>
              </a:prstGeom>
            </p:spPr>
          </p:pic>
          <p:sp>
            <p:nvSpPr>
              <p:cNvPr id="20" name="Text 3"/>
              <p:cNvSpPr/>
              <p:nvPr/>
            </p:nvSpPr>
            <p:spPr>
              <a:xfrm>
                <a:off x="2225" y="5920"/>
                <a:ext cx="187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评价指标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7" name="Text Box 36"/>
            <p:cNvSpPr txBox="1"/>
            <p:nvPr/>
          </p:nvSpPr>
          <p:spPr>
            <a:xfrm>
              <a:off x="2435" y="6354"/>
              <a:ext cx="10020" cy="30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200">
                  <a:ea typeface="SimSun" charset="0"/>
                </a:rPr>
                <a:t>* </a:t>
              </a:r>
              <a:r>
                <a:rPr lang="en-US" sz="1200" b="1">
                  <a:ea typeface="SimSun" charset="0"/>
                </a:rPr>
                <a:t>HR</a:t>
              </a:r>
              <a:r>
                <a:rPr lang="en-US" sz="1200">
                  <a:ea typeface="SimSun" charset="0"/>
                </a:rPr>
                <a:t>@K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* </a:t>
              </a:r>
              <a:r>
                <a:rPr lang="zh-CN" altLang="en-US" sz="1200">
                  <a:ea typeface="SimSun" charset="0"/>
                </a:rPr>
                <a:t>衡量推荐列表中是否包含目标物品</a:t>
              </a:r>
              <a:endParaRPr lang="zh-CN" alt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* $HR@K = \frac{\# Hits}{\# Users}$</a:t>
              </a:r>
              <a:endParaRPr lang="zh-CN" alt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* </a:t>
              </a:r>
              <a:r>
                <a:rPr lang="zh-CN" altLang="en-US" sz="1200">
                  <a:ea typeface="SimSun" charset="0"/>
                </a:rPr>
                <a:t>只要目标</a:t>
              </a:r>
              <a:r>
                <a:rPr lang="en-US" altLang="zh-CN" sz="1200">
                  <a:ea typeface="SimSun" charset="0"/>
                </a:rPr>
                <a:t>item</a:t>
              </a:r>
              <a:r>
                <a:rPr lang="zh-CN" altLang="en-US" sz="1200">
                  <a:ea typeface="SimSun" charset="0"/>
                </a:rPr>
                <a:t>出现在推荐列表的前</a:t>
              </a:r>
              <a:r>
                <a:rPr lang="en-US" altLang="zh-CN" sz="1200">
                  <a:ea typeface="SimSun" charset="0"/>
                </a:rPr>
                <a:t>K</a:t>
              </a:r>
              <a:r>
                <a:rPr lang="zh-CN" altLang="en-US" sz="1200">
                  <a:ea typeface="SimSun" charset="0"/>
                </a:rPr>
                <a:t>个位置，即为</a:t>
              </a:r>
              <a:r>
                <a:rPr lang="en-US" altLang="zh-CN" sz="1200">
                  <a:ea typeface="SimSun" charset="0"/>
                </a:rPr>
                <a:t>hit</a:t>
              </a:r>
              <a:endParaRPr lang="en-US" altLang="zh-CN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* </a:t>
              </a:r>
              <a:r>
                <a:rPr lang="en-US" sz="1200" b="1">
                  <a:ea typeface="SimSun" charset="0"/>
                </a:rPr>
                <a:t>NDCG</a:t>
              </a:r>
              <a:r>
                <a:rPr lang="en-US" sz="1200">
                  <a:ea typeface="SimSun" charset="0"/>
                </a:rPr>
                <a:t>@K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* 归一化折扣累计增益，衡量推荐列表中推荐项目的相关性及其排序质量的指标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* $NDCG@K = \frac{DCG@K}{IDCG@K}$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   * $DCG@K = \Sigma_{i = 1}^K \frac{rel_i}{log_2(i + 1)}$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   * $IDCG@K = \Sigma_{i = 1}^K \frac{rel_i^{ideal}}{log_2(i + 1)}$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* 表示推荐列表中相关性高的item是否被排在前面</a:t>
              </a:r>
              <a:endParaRPr lang="en-US" sz="1200">
                <a:ea typeface="SimSun" charset="0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9315" y="2371090"/>
            <a:ext cx="3194685" cy="17335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2490" y="854710"/>
            <a:ext cx="3710940" cy="121094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Overall Performance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910" y="821690"/>
            <a:ext cx="8552815" cy="387223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Ablation Study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4215" y="588010"/>
            <a:ext cx="7885430" cy="16109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465" y="2635885"/>
            <a:ext cx="3104515" cy="201295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Case Study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2805" y="647700"/>
            <a:ext cx="7439025" cy="423227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0670" y="3335020"/>
            <a:ext cx="6354445" cy="124206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TIGER </a:t>
            </a:r>
            <a:r>
              <a:rPr lang="en-US" sz="2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vs.</a:t>
            </a: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LC-Rec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6577330" y="3009900"/>
            <a:ext cx="2566035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4</a:t>
            </a:r>
            <a:endParaRPr lang="en-US" sz="225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TIGER</a:t>
            </a: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</a:t>
            </a:r>
            <a:r>
              <a:rPr lang="en-US" sz="2250" b="1" dirty="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vs</a:t>
            </a: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</a:t>
            </a:r>
            <a:r>
              <a:rPr lang="en-US" sz="225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LC-Rec</a:t>
            </a:r>
            <a:endParaRPr lang="en-US" sz="225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3" name="Oval 2"/>
          <p:cNvSpPr/>
          <p:nvPr/>
        </p:nvSpPr>
        <p:spPr>
          <a:xfrm>
            <a:off x="0" y="751840"/>
            <a:ext cx="5674360" cy="37179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483610" y="712470"/>
            <a:ext cx="5660390" cy="37179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2188845" y="751840"/>
            <a:ext cx="94361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rPr>
              <a:t>TIGER</a:t>
            </a:r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5673725" y="751840"/>
            <a:ext cx="10617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rPr>
              <a:t>LC-Rec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2804795" y="2066290"/>
            <a:ext cx="3533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 b="1">
                <a:ea typeface="SimSun" charset="0"/>
              </a:rPr>
              <a:t>基于</a:t>
            </a:r>
            <a:r>
              <a:rPr lang="en-US" altLang="zh-CN" sz="1200" b="1">
                <a:ea typeface="SimSun" charset="0"/>
              </a:rPr>
              <a:t>LLMs</a:t>
            </a:r>
            <a:endParaRPr lang="en-US" altLang="zh-CN" sz="1200" b="1">
              <a:ea typeface="SimSun" charset="0"/>
            </a:endParaRPr>
          </a:p>
          <a:p>
            <a:pPr algn="ctr"/>
            <a:r>
              <a:rPr lang="zh-CN" altLang="en-US" sz="1200" b="1">
                <a:ea typeface="SimSun" charset="0"/>
              </a:rPr>
              <a:t>语义化表示的使用</a:t>
            </a:r>
            <a:endParaRPr lang="zh-CN" altLang="en-US" sz="1200" b="1">
              <a:ea typeface="SimSun" charset="0"/>
            </a:endParaRPr>
          </a:p>
          <a:p>
            <a:pPr algn="ctr"/>
            <a:r>
              <a:rPr lang="zh-CN" altLang="en-US" sz="1200" b="1">
                <a:ea typeface="SimSun" charset="0"/>
              </a:rPr>
              <a:t>均使用</a:t>
            </a:r>
            <a:r>
              <a:rPr lang="en-US" altLang="zh-CN" sz="1200" b="1">
                <a:ea typeface="SimSun" charset="0"/>
              </a:rPr>
              <a:t>RQ-VAE</a:t>
            </a:r>
            <a:r>
              <a:rPr lang="zh-CN" altLang="en-US" sz="1200" b="1">
                <a:ea typeface="SimSun" charset="0"/>
              </a:rPr>
              <a:t>做离散表示</a:t>
            </a:r>
            <a:endParaRPr lang="en-US" altLang="zh-CN" sz="1200" b="1">
              <a:ea typeface="SimSun" charset="0"/>
            </a:endParaRPr>
          </a:p>
          <a:p>
            <a:pPr algn="ctr"/>
            <a:r>
              <a:rPr lang="zh-CN" altLang="en-US" sz="1200" b="1">
                <a:ea typeface="SimSun" charset="0"/>
              </a:rPr>
              <a:t>将推荐任务转换为生成问题</a:t>
            </a:r>
            <a:endParaRPr lang="zh-CN" altLang="en-US" sz="1200" b="1">
              <a:ea typeface="SimSun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3335" y="1789430"/>
            <a:ext cx="347027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200" b="1">
                <a:ea typeface="SimSun" charset="0"/>
              </a:rPr>
              <a:t>重点在使用生成式检索提升检索效率和泛化能力</a:t>
            </a:r>
            <a:endParaRPr lang="zh-CN" altLang="en-US" sz="1200" b="1">
              <a:ea typeface="SimSun" charset="0"/>
            </a:endParaRPr>
          </a:p>
          <a:p>
            <a:pPr algn="r"/>
            <a:endParaRPr lang="zh-CN" altLang="en-US" sz="1200" b="1">
              <a:ea typeface="SimSun" charset="0"/>
            </a:endParaRPr>
          </a:p>
          <a:p>
            <a:pPr algn="r"/>
            <a:r>
              <a:rPr lang="zh-CN" altLang="en-US" sz="1200" b="1">
                <a:ea typeface="SimSun" charset="0"/>
              </a:rPr>
              <a:t>直接使用</a:t>
            </a:r>
            <a:r>
              <a:rPr lang="en-US" altLang="zh-CN" sz="1200" b="1">
                <a:ea typeface="SimSun" charset="0"/>
              </a:rPr>
              <a:t>Transformer</a:t>
            </a:r>
            <a:r>
              <a:rPr lang="zh-CN" altLang="en-US" sz="1200" b="1">
                <a:ea typeface="SimSun" charset="0"/>
              </a:rPr>
              <a:t>架构做生成式推荐</a:t>
            </a:r>
            <a:endParaRPr lang="zh-CN" altLang="en-US" sz="1200" b="1">
              <a:ea typeface="SimSun" charset="0"/>
            </a:endParaRPr>
          </a:p>
          <a:p>
            <a:pPr algn="r"/>
            <a:endParaRPr lang="zh-CN" altLang="en-US" sz="1200" b="1">
              <a:ea typeface="SimSun" charset="0"/>
            </a:endParaRPr>
          </a:p>
          <a:p>
            <a:pPr algn="r"/>
            <a:r>
              <a:rPr lang="zh-CN" altLang="en-US" sz="1200" b="1">
                <a:ea typeface="SimSun" charset="0"/>
              </a:rPr>
              <a:t>通过加一维索引解决冲突</a:t>
            </a:r>
            <a:endParaRPr lang="zh-CN" altLang="en-US" sz="1200" b="1">
              <a:ea typeface="SimSun" charset="0"/>
            </a:endParaRPr>
          </a:p>
          <a:p>
            <a:pPr algn="r"/>
            <a:endParaRPr lang="zh-CN" altLang="en-US" sz="1200" b="1">
              <a:ea typeface="SimSun" charset="0"/>
            </a:endParaRPr>
          </a:p>
          <a:p>
            <a:pPr algn="r"/>
            <a:r>
              <a:rPr lang="zh-CN" altLang="en-US" sz="1200" b="1">
                <a:ea typeface="SimSun" charset="0"/>
              </a:rPr>
              <a:t>训练任务相对固定</a:t>
            </a:r>
            <a:endParaRPr lang="zh-CN" altLang="en-US" sz="1200" b="1">
              <a:ea typeface="SimSun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5676265" y="1663065"/>
            <a:ext cx="34061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ea typeface="SimSun" charset="0"/>
              </a:rPr>
              <a:t>重点是将</a:t>
            </a:r>
            <a:r>
              <a:rPr lang="en-US" altLang="zh-CN" sz="1200" b="1">
                <a:ea typeface="SimSun" charset="0"/>
              </a:rPr>
              <a:t>LLMs</a:t>
            </a:r>
            <a:r>
              <a:rPr lang="zh-CN" altLang="en-US" sz="1200" b="1">
                <a:ea typeface="SimSun" charset="0"/>
              </a:rPr>
              <a:t>的与语言语义能力与</a:t>
            </a:r>
            <a:r>
              <a:rPr lang="en-US" altLang="zh-CN" sz="1200" b="1">
                <a:ea typeface="SimSun" charset="0"/>
              </a:rPr>
              <a:t>RS</a:t>
            </a:r>
            <a:r>
              <a:rPr lang="zh-CN" altLang="en-US" sz="1200" b="1">
                <a:ea typeface="SimSun" charset="0"/>
              </a:rPr>
              <a:t>的协同语义结合</a:t>
            </a:r>
            <a:endParaRPr lang="zh-CN" altLang="en-US" sz="1200" b="1">
              <a:ea typeface="SimSun" charset="0"/>
            </a:endParaRPr>
          </a:p>
          <a:p>
            <a:endParaRPr lang="zh-CN" altLang="en-US" sz="1200" b="1">
              <a:ea typeface="SimSun" charset="0"/>
            </a:endParaRPr>
          </a:p>
          <a:p>
            <a:r>
              <a:rPr lang="zh-CN" altLang="en-US" sz="1200" b="1">
                <a:ea typeface="SimSun" charset="0"/>
              </a:rPr>
              <a:t>基于</a:t>
            </a:r>
            <a:r>
              <a:rPr lang="en-US" altLang="zh-CN" sz="1200" b="1">
                <a:ea typeface="SimSun" charset="0"/>
              </a:rPr>
              <a:t>LLaMa-7B</a:t>
            </a:r>
            <a:r>
              <a:rPr lang="zh-CN" altLang="en-US" sz="1200" b="1">
                <a:ea typeface="SimSun" charset="0"/>
              </a:rPr>
              <a:t>做微调</a:t>
            </a:r>
            <a:endParaRPr lang="zh-CN" altLang="en-US" sz="1200" b="1">
              <a:ea typeface="SimSun" charset="0"/>
            </a:endParaRPr>
          </a:p>
          <a:p>
            <a:endParaRPr lang="zh-CN" altLang="en-US" sz="1200" b="1">
              <a:ea typeface="SimSun" charset="0"/>
            </a:endParaRPr>
          </a:p>
          <a:p>
            <a:r>
              <a:rPr lang="zh-CN" altLang="en-US" sz="1200" b="1">
                <a:ea typeface="SimSun" charset="0"/>
              </a:rPr>
              <a:t>将冲突的解决转化为一个优化问题，使用统一语义映射使其分布更均匀</a:t>
            </a:r>
            <a:endParaRPr lang="zh-CN" altLang="en-US" sz="1200" b="1">
              <a:ea typeface="SimSun" charset="0"/>
            </a:endParaRPr>
          </a:p>
          <a:p>
            <a:endParaRPr lang="zh-CN" altLang="en-US" sz="1200" b="1">
              <a:ea typeface="SimSun" charset="0"/>
            </a:endParaRPr>
          </a:p>
          <a:p>
            <a:r>
              <a:rPr lang="zh-CN" altLang="en-US" sz="1200" b="1">
                <a:ea typeface="SimSun" charset="0"/>
              </a:rPr>
              <a:t>将“语义对齐”分解成多种不同的子任务</a:t>
            </a:r>
            <a:endParaRPr lang="zh-CN" altLang="en-US" sz="1200" b="1">
              <a:ea typeface="SimSun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483610" y="1777365"/>
            <a:ext cx="2190115" cy="164465"/>
          </a:xfrm>
          <a:prstGeom prst="straightConnector1">
            <a:avLst/>
          </a:prstGeom>
          <a:ln w="28575" cmpd="dbl">
            <a:solidFill>
              <a:schemeClr val="accent1">
                <a:shade val="50000"/>
              </a:schemeClr>
            </a:solidFill>
            <a:prstDash val="sys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483610" y="2339975"/>
            <a:ext cx="2190115" cy="0"/>
          </a:xfrm>
          <a:prstGeom prst="straightConnector1">
            <a:avLst/>
          </a:prstGeom>
          <a:ln w="28575" cmpd="dbl">
            <a:solidFill>
              <a:schemeClr val="accent1">
                <a:shade val="50000"/>
              </a:schemeClr>
            </a:solidFill>
            <a:prstDash val="sys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483610" y="2668270"/>
            <a:ext cx="2192655" cy="227965"/>
          </a:xfrm>
          <a:prstGeom prst="straightConnector1">
            <a:avLst/>
          </a:prstGeom>
          <a:ln w="28575" cmpd="dbl">
            <a:solidFill>
              <a:schemeClr val="accent1">
                <a:shade val="50000"/>
              </a:schemeClr>
            </a:solidFill>
            <a:prstDash val="sys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483610" y="3041650"/>
            <a:ext cx="2192655" cy="243840"/>
          </a:xfrm>
          <a:prstGeom prst="straightConnector1">
            <a:avLst/>
          </a:prstGeom>
          <a:ln w="28575" cmpd="dbl">
            <a:solidFill>
              <a:schemeClr val="accent1">
                <a:shade val="50000"/>
              </a:schemeClr>
            </a:solidFill>
            <a:prstDash val="sys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0670" y="3335020"/>
            <a:ext cx="6354445" cy="124206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Summary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6624955" y="3009900"/>
            <a:ext cx="2518410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5</a:t>
            </a:r>
            <a:endParaRPr lang="en-US" sz="225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Summary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898525" y="1009650"/>
            <a:ext cx="7010400" cy="844550"/>
            <a:chOff x="1415" y="1590"/>
            <a:chExt cx="11040" cy="1330"/>
          </a:xfrm>
        </p:grpSpPr>
        <p:grpSp>
          <p:nvGrpSpPr>
            <p:cNvPr id="22" name="Group 21"/>
            <p:cNvGrpSpPr/>
            <p:nvPr/>
          </p:nvGrpSpPr>
          <p:grpSpPr>
            <a:xfrm>
              <a:off x="1415" y="1590"/>
              <a:ext cx="2752" cy="750"/>
              <a:chOff x="1415" y="1640"/>
              <a:chExt cx="2752" cy="750"/>
            </a:xfrm>
          </p:grpSpPr>
          <p:pic>
            <p:nvPicPr>
              <p:cNvPr id="14" name="Image 1" descr="preencoded.png"/>
              <p:cNvPicPr>
                <a:picLocks noChangeAspect="1"/>
              </p:cNvPicPr>
              <p:nvPr/>
            </p:nvPicPr>
            <p:blipFill>
              <a:blip r:embed="rId1"/>
              <a:srcRect/>
              <a:stretch>
                <a:fillRect/>
              </a:stretch>
            </p:blipFill>
            <p:spPr>
              <a:xfrm>
                <a:off x="1415" y="1640"/>
                <a:ext cx="750" cy="750"/>
              </a:xfrm>
              <a:prstGeom prst="rect">
                <a:avLst/>
              </a:prstGeom>
            </p:spPr>
          </p:pic>
          <p:sp>
            <p:nvSpPr>
              <p:cNvPr id="19" name="Text 3"/>
              <p:cNvSpPr/>
              <p:nvPr/>
            </p:nvSpPr>
            <p:spPr>
              <a:xfrm>
                <a:off x="2165" y="1850"/>
                <a:ext cx="200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ea typeface="SimSun" charset="0"/>
                  </a:rPr>
                  <a:t>生成式建模</a:t>
                </a:r>
                <a:endParaRPr lang="zh-CN" altLang="en-US" sz="1200" b="1" dirty="0">
                  <a:ea typeface="SimSun" charset="0"/>
                </a:endParaRPr>
              </a:p>
            </p:txBody>
          </p:sp>
        </p:grpSp>
        <p:sp>
          <p:nvSpPr>
            <p:cNvPr id="31" name="Text Box 30"/>
            <p:cNvSpPr txBox="1"/>
            <p:nvPr/>
          </p:nvSpPr>
          <p:spPr>
            <a:xfrm>
              <a:off x="2435" y="2195"/>
              <a:ext cx="1002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200">
                  <a:sym typeface="+mn-ea"/>
                </a:rPr>
                <a:t>两个框架都将推荐任务转化为生成问题</a:t>
              </a:r>
              <a:endParaRPr lang="en-US" sz="1200">
                <a:sym typeface="+mn-ea"/>
              </a:endParaRPr>
            </a:p>
            <a:p>
              <a:r>
                <a:rPr lang="en-US" sz="1200">
                  <a:sym typeface="+mn-ea"/>
                </a:rPr>
                <a:t>二者通过生成式方法实现了推荐任务的端到端建模，摆脱了传统高维嵌入和检索排序的限制</a:t>
              </a:r>
              <a:endParaRPr lang="zh-CN" altLang="en-US" sz="1200">
                <a:ea typeface="SimSun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898525" y="2301875"/>
            <a:ext cx="7010400" cy="1051560"/>
            <a:chOff x="1415" y="3625"/>
            <a:chExt cx="11040" cy="1656"/>
          </a:xfrm>
        </p:grpSpPr>
        <p:grpSp>
          <p:nvGrpSpPr>
            <p:cNvPr id="23" name="Group 22"/>
            <p:cNvGrpSpPr/>
            <p:nvPr/>
          </p:nvGrpSpPr>
          <p:grpSpPr>
            <a:xfrm>
              <a:off x="1415" y="3625"/>
              <a:ext cx="2744" cy="750"/>
              <a:chOff x="1415" y="3675"/>
              <a:chExt cx="2744" cy="750"/>
            </a:xfrm>
          </p:grpSpPr>
          <p:pic>
            <p:nvPicPr>
              <p:cNvPr id="16" name="Image 2" descr="preencoded.pn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1415" y="3675"/>
                <a:ext cx="750" cy="750"/>
              </a:xfrm>
              <a:prstGeom prst="rect">
                <a:avLst/>
              </a:prstGeom>
            </p:spPr>
          </p:pic>
          <p:sp>
            <p:nvSpPr>
              <p:cNvPr id="21" name="Text 3"/>
              <p:cNvSpPr/>
              <p:nvPr/>
            </p:nvSpPr>
            <p:spPr>
              <a:xfrm>
                <a:off x="2165" y="3885"/>
                <a:ext cx="1995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语义化表示</a:t>
                </a:r>
                <a:endParaRPr lang="zh-CN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4" name="Text Box 33"/>
            <p:cNvSpPr txBox="1"/>
            <p:nvPr/>
          </p:nvSpPr>
          <p:spPr>
            <a:xfrm>
              <a:off x="2435" y="4265"/>
              <a:ext cx="10020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200">
                  <a:sym typeface="+mn-ea"/>
                </a:rPr>
                <a:t>两者都采用 RQ-VAE 将商品/项目表示为离散的语义化标识符（语义 ID 或项目索引），并通过量化方法确保语义一致性和唯一性。</a:t>
              </a:r>
              <a:endParaRPr lang="en-US" sz="1200"/>
            </a:p>
            <a:p>
              <a:r>
                <a:rPr lang="en-US" sz="1200">
                  <a:sym typeface="+mn-ea"/>
                </a:rPr>
                <a:t>语义化表示的引入增强了模型对新商品的泛化能力，有效解决了冷启动问题。</a:t>
              </a:r>
              <a:endParaRPr lang="en-US" altLang="zh-CN" sz="1200">
                <a:ea typeface="SimSun" charset="0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altLang="zh-CN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Importance</a:t>
            </a:r>
            <a:endParaRPr lang="en-US" altLang="zh-CN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4" name="Text 3"/>
          <p:cNvSpPr/>
          <p:nvPr/>
        </p:nvSpPr>
        <p:spPr>
          <a:xfrm>
            <a:off x="533400" y="2095500"/>
            <a:ext cx="23368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个性化体验</a:t>
            </a:r>
            <a:endParaRPr lang="en-US" sz="1200" dirty="0"/>
          </a:p>
        </p:txBody>
      </p:sp>
      <p:sp>
        <p:nvSpPr>
          <p:cNvPr id="15" name="Shape 4"/>
          <p:cNvSpPr/>
          <p:nvPr/>
        </p:nvSpPr>
        <p:spPr>
          <a:xfrm>
            <a:off x="533400" y="2495550"/>
            <a:ext cx="8001000" cy="19050"/>
          </a:xfrm>
          <a:prstGeom prst="rect">
            <a:avLst/>
          </a:prstGeom>
          <a:solidFill>
            <a:srgbClr val="4F44FF"/>
          </a:solidFill>
        </p:spPr>
      </p:sp>
      <p:sp>
        <p:nvSpPr>
          <p:cNvPr id="16" name="Shape 5"/>
          <p:cNvSpPr/>
          <p:nvPr/>
        </p:nvSpPr>
        <p:spPr>
          <a:xfrm>
            <a:off x="1647031" y="2457450"/>
            <a:ext cx="109538" cy="109538"/>
          </a:xfrm>
          <a:prstGeom prst="roundRect">
            <a:avLst>
              <a:gd name="adj" fmla="val 50000"/>
            </a:avLst>
          </a:prstGeom>
          <a:solidFill>
            <a:srgbClr val="4F44FF"/>
          </a:solidFill>
        </p:spPr>
      </p:sp>
      <p:sp>
        <p:nvSpPr>
          <p:cNvPr id="17" name="Text 6"/>
          <p:cNvSpPr/>
          <p:nvPr/>
        </p:nvSpPr>
        <p:spPr>
          <a:xfrm>
            <a:off x="533400" y="2719388"/>
            <a:ext cx="23368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推荐系统通过分析用户行为和偏好，提供个性化的产品或内容建议，显著提升用户体验和满意度。</a:t>
            </a:r>
            <a:endParaRPr lang="en-US" sz="1050" dirty="0"/>
          </a:p>
        </p:txBody>
      </p:sp>
      <p:sp>
        <p:nvSpPr>
          <p:cNvPr id="18" name="Text 7"/>
          <p:cNvSpPr/>
          <p:nvPr/>
        </p:nvSpPr>
        <p:spPr>
          <a:xfrm>
            <a:off x="3251200" y="2095500"/>
            <a:ext cx="23368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商业价值</a:t>
            </a:r>
            <a:endParaRPr lang="en-US" sz="1200" dirty="0"/>
          </a:p>
        </p:txBody>
      </p:sp>
      <p:sp>
        <p:nvSpPr>
          <p:cNvPr id="19" name="Shape 8"/>
          <p:cNvSpPr/>
          <p:nvPr/>
        </p:nvSpPr>
        <p:spPr>
          <a:xfrm>
            <a:off x="4364831" y="2457450"/>
            <a:ext cx="109538" cy="109538"/>
          </a:xfrm>
          <a:prstGeom prst="roundRect">
            <a:avLst>
              <a:gd name="adj" fmla="val 50000"/>
            </a:avLst>
          </a:prstGeom>
          <a:solidFill>
            <a:srgbClr val="4F44FF"/>
          </a:solidFill>
        </p:spPr>
      </p:sp>
      <p:sp>
        <p:nvSpPr>
          <p:cNvPr id="20" name="Text 9"/>
          <p:cNvSpPr/>
          <p:nvPr/>
        </p:nvSpPr>
        <p:spPr>
          <a:xfrm>
            <a:off x="3251200" y="2719388"/>
            <a:ext cx="23368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在电商、媒体和娱乐行业，推荐系统能有效提高转化率和用户粘性，驱动销售额增长，是企业盈利的关键驱动力。</a:t>
            </a:r>
            <a:endParaRPr lang="en-US" sz="1050" dirty="0"/>
          </a:p>
        </p:txBody>
      </p:sp>
      <p:sp>
        <p:nvSpPr>
          <p:cNvPr id="21" name="Text 10"/>
          <p:cNvSpPr/>
          <p:nvPr/>
        </p:nvSpPr>
        <p:spPr>
          <a:xfrm>
            <a:off x="5969000" y="2095500"/>
            <a:ext cx="23368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zh-CN" alt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技术挑战</a:t>
            </a:r>
            <a:endParaRPr lang="zh-CN" altLang="en-US" sz="1200" b="1" dirty="0">
              <a:solidFill>
                <a:srgbClr val="000000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22" name="Shape 11"/>
          <p:cNvSpPr/>
          <p:nvPr/>
        </p:nvSpPr>
        <p:spPr>
          <a:xfrm rot="5400000">
            <a:off x="8524875" y="2452688"/>
            <a:ext cx="119063" cy="104775"/>
          </a:xfrm>
          <a:prstGeom prst="triangle">
            <a:avLst/>
          </a:prstGeom>
          <a:solidFill>
            <a:srgbClr val="4F44FF"/>
          </a:solidFill>
        </p:spPr>
      </p:sp>
      <p:sp>
        <p:nvSpPr>
          <p:cNvPr id="23" name="Shape 12"/>
          <p:cNvSpPr/>
          <p:nvPr/>
        </p:nvSpPr>
        <p:spPr>
          <a:xfrm>
            <a:off x="7082631" y="2457450"/>
            <a:ext cx="109538" cy="109538"/>
          </a:xfrm>
          <a:prstGeom prst="roundRect">
            <a:avLst>
              <a:gd name="adj" fmla="val 50000"/>
            </a:avLst>
          </a:prstGeom>
          <a:solidFill>
            <a:srgbClr val="4F44FF"/>
          </a:solidFill>
        </p:spPr>
      </p:sp>
      <p:sp>
        <p:nvSpPr>
          <p:cNvPr id="24" name="Text 13"/>
          <p:cNvSpPr/>
          <p:nvPr/>
        </p:nvSpPr>
        <p:spPr>
          <a:xfrm>
            <a:off x="5969000" y="2719388"/>
            <a:ext cx="23368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面对海量信息，推荐系统帮助用户过滤无关内容，快速</a:t>
            </a:r>
            <a:r>
              <a:rPr lang="zh-CN" alt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、精准</a:t>
            </a: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定位感兴趣的信息，解决信息过载问题，节省用户时间。</a:t>
            </a:r>
            <a:endParaRPr lang="en-US" sz="105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2014538"/>
            <a:ext cx="80010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THANKS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3014663"/>
            <a:ext cx="604838" cy="114300"/>
          </a:xfrm>
          <a:prstGeom prst="rect">
            <a:avLst/>
          </a:prstGeom>
          <a:solidFill>
            <a:srgbClr val="00FF82"/>
          </a:solid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Challenges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285115" y="1035050"/>
            <a:ext cx="4018280" cy="2542540"/>
            <a:chOff x="449" y="1630"/>
            <a:chExt cx="6328" cy="4004"/>
          </a:xfrm>
        </p:grpSpPr>
        <p:grpSp>
          <p:nvGrpSpPr>
            <p:cNvPr id="24" name="Group 23"/>
            <p:cNvGrpSpPr/>
            <p:nvPr/>
          </p:nvGrpSpPr>
          <p:grpSpPr>
            <a:xfrm>
              <a:off x="1020" y="1890"/>
              <a:ext cx="4996" cy="3424"/>
              <a:chOff x="900" y="2088"/>
              <a:chExt cx="4996" cy="3424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900" y="3315"/>
                <a:ext cx="4942" cy="970"/>
                <a:chOff x="900" y="3498"/>
                <a:chExt cx="4942" cy="970"/>
              </a:xfrm>
            </p:grpSpPr>
            <p:sp>
              <p:nvSpPr>
                <p:cNvPr id="26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推荐新物品和</a:t>
                  </a:r>
                  <a:r>
                    <a:rPr 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冷启动问题</a:t>
                  </a:r>
                  <a:endParaRPr lang="en-US" sz="1200" dirty="0"/>
                </a:p>
              </p:txBody>
            </p:sp>
            <p:sp>
              <p:nvSpPr>
                <p:cNvPr id="27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使用原子或随机生成的物品</a:t>
                  </a:r>
                  <a:r>
                    <a:rPr lang="en-US" alt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ID</a:t>
                  </a: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会导致模型难以泛化到新添加的物品或稀有物品</a:t>
                  </a:r>
                  <a:endParaRPr lang="zh-CN" alt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900" y="2088"/>
                <a:ext cx="4996" cy="968"/>
                <a:chOff x="900" y="2088"/>
                <a:chExt cx="4996" cy="968"/>
              </a:xfrm>
            </p:grpSpPr>
            <p:sp>
              <p:nvSpPr>
                <p:cNvPr id="29" name="Text 3"/>
                <p:cNvSpPr/>
                <p:nvPr/>
              </p:nvSpPr>
              <p:spPr>
                <a:xfrm>
                  <a:off x="900" y="208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传统检索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-</a:t>
                  </a: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排序策略</a:t>
                  </a:r>
                  <a:endPara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  <p:sp>
              <p:nvSpPr>
                <p:cNvPr id="30" name="Text 4"/>
                <p:cNvSpPr/>
                <p:nvPr/>
              </p:nvSpPr>
              <p:spPr>
                <a:xfrm>
                  <a:off x="900" y="2418"/>
                  <a:ext cx="4997" cy="638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依赖于高维嵌入何</a:t>
                  </a:r>
                  <a:r>
                    <a:rPr lang="en-US" alt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ANN</a:t>
                  </a: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搜索，</a:t>
                  </a:r>
                  <a:r>
                    <a:rPr 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面对大规模项目时，存储和计算成本较高，且难以适应新项目的快速增长</a:t>
                  </a:r>
                  <a:endParaRPr 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900" y="4542"/>
                <a:ext cx="4942" cy="970"/>
                <a:chOff x="900" y="3498"/>
                <a:chExt cx="4942" cy="970"/>
              </a:xfrm>
            </p:grpSpPr>
            <p:sp>
              <p:nvSpPr>
                <p:cNvPr id="32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存储和计算扩展性</a:t>
                  </a:r>
                  <a:endParaRPr lang="zh-CN" sz="1200" dirty="0"/>
                </a:p>
              </p:txBody>
            </p:sp>
            <p:sp>
              <p:nvSpPr>
                <p:cNvPr id="33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存储每个物品独立嵌入向量可能会因物品数量增长而非常昂贵</a:t>
                  </a:r>
                  <a:endParaRPr lang="en-US" altLang="zh-CN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</p:grpSp>
        <p:sp>
          <p:nvSpPr>
            <p:cNvPr id="34" name="Round Single Corner Rectangle 33"/>
            <p:cNvSpPr/>
            <p:nvPr/>
          </p:nvSpPr>
          <p:spPr>
            <a:xfrm>
              <a:off x="449" y="1630"/>
              <a:ext cx="6328" cy="4005"/>
            </a:xfrm>
            <a:prstGeom prst="round1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641215" y="1035050"/>
            <a:ext cx="4018280" cy="2542540"/>
            <a:chOff x="7309" y="1630"/>
            <a:chExt cx="6328" cy="4004"/>
          </a:xfrm>
        </p:grpSpPr>
        <p:grpSp>
          <p:nvGrpSpPr>
            <p:cNvPr id="23" name="Group 22"/>
            <p:cNvGrpSpPr/>
            <p:nvPr/>
          </p:nvGrpSpPr>
          <p:grpSpPr>
            <a:xfrm>
              <a:off x="7730" y="1890"/>
              <a:ext cx="4997" cy="3424"/>
              <a:chOff x="900" y="2088"/>
              <a:chExt cx="4997" cy="3424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900" y="3315"/>
                <a:ext cx="4942" cy="970"/>
                <a:chOff x="900" y="3498"/>
                <a:chExt cx="4942" cy="970"/>
              </a:xfrm>
            </p:grpSpPr>
            <p:sp>
              <p:nvSpPr>
                <p:cNvPr id="8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lstStyle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候选依赖集限制</a:t>
                  </a:r>
                  <a:endParaRPr lang="zh-CN" sz="1200" dirty="0"/>
                </a:p>
              </p:txBody>
            </p:sp>
            <p:sp>
              <p:nvSpPr>
                <p:cNvPr id="9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lstStyle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现有的基于 LLM 的推荐方法通常需要依赖固定的候选集，而无法生成全域的推荐结果</a:t>
                  </a:r>
                  <a:endParaRPr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900" y="2088"/>
                <a:ext cx="4997" cy="968"/>
                <a:chOff x="900" y="2088"/>
                <a:chExt cx="4997" cy="968"/>
              </a:xfrm>
            </p:grpSpPr>
            <p:sp>
              <p:nvSpPr>
                <p:cNvPr id="14" name="Text 3"/>
                <p:cNvSpPr/>
                <p:nvPr/>
              </p:nvSpPr>
              <p:spPr>
                <a:xfrm>
                  <a:off x="900" y="2088"/>
                  <a:ext cx="3399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语言语义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&amp;</a:t>
                  </a: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协同语义之间的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gap</a:t>
                  </a:r>
                  <a:endParaRPr lang="en-US" altLang="zh-CN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  <p:sp>
              <p:nvSpPr>
                <p:cNvPr id="15" name="Text 4"/>
                <p:cNvSpPr/>
                <p:nvPr/>
              </p:nvSpPr>
              <p:spPr>
                <a:xfrm>
                  <a:off x="900" y="2418"/>
                  <a:ext cx="4997" cy="638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物品 ID 和文本描述之间的语义空间差异，导致 LLM 难以充分适配到推荐任务</a:t>
                  </a:r>
                  <a:endParaRPr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900" y="4542"/>
                <a:ext cx="4942" cy="970"/>
                <a:chOff x="900" y="3498"/>
                <a:chExt cx="4942" cy="970"/>
              </a:xfrm>
            </p:grpSpPr>
            <p:sp>
              <p:nvSpPr>
                <p:cNvPr id="20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物品索引的语义冲突问题</a:t>
                  </a:r>
                  <a:endParaRPr lang="zh-CN" sz="1200" dirty="0"/>
                </a:p>
              </p:txBody>
            </p:sp>
            <p:sp>
              <p:nvSpPr>
                <p:cNvPr id="21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简单的物品索引方法可能会分配冲突的物品表示（例如相似物品共享同一索引），影响推荐的准确性</a:t>
                  </a:r>
                  <a:endParaRPr lang="zh-CN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</p:grpSp>
        <p:sp>
          <p:nvSpPr>
            <p:cNvPr id="35" name="Round Single Corner Rectangle 34"/>
            <p:cNvSpPr/>
            <p:nvPr/>
          </p:nvSpPr>
          <p:spPr>
            <a:xfrm>
              <a:off x="7309" y="1630"/>
              <a:ext cx="6328" cy="4005"/>
            </a:xfrm>
            <a:prstGeom prst="round1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07365" y="3577590"/>
            <a:ext cx="3633470" cy="1335405"/>
            <a:chOff x="799" y="5634"/>
            <a:chExt cx="5722" cy="2103"/>
          </a:xfrm>
        </p:grpSpPr>
        <p:sp>
          <p:nvSpPr>
            <p:cNvPr id="39" name="Flowchart: Alternate Process 38"/>
            <p:cNvSpPr/>
            <p:nvPr/>
          </p:nvSpPr>
          <p:spPr>
            <a:xfrm>
              <a:off x="799" y="6129"/>
              <a:ext cx="5723" cy="1608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l"/>
              <a:r>
                <a:rPr lang="en-US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TIGER</a:t>
              </a:r>
              <a:endParaRPr 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生成式检索框架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语义</a:t>
              </a:r>
              <a:r>
                <a:rPr lang="en-US" altLang="zh-CN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ID</a:t>
              </a:r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表示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高效扩展性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冷启动和结果多样性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</p:txBody>
        </p:sp>
        <p:sp>
          <p:nvSpPr>
            <p:cNvPr id="41" name="Down Arrow 40"/>
            <p:cNvSpPr/>
            <p:nvPr/>
          </p:nvSpPr>
          <p:spPr>
            <a:xfrm>
              <a:off x="3102" y="5634"/>
              <a:ext cx="787" cy="691"/>
            </a:xfrm>
            <a:prstGeom prst="downArrow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4863465" y="3580130"/>
            <a:ext cx="3633470" cy="1329055"/>
            <a:chOff x="7659" y="5638"/>
            <a:chExt cx="5722" cy="2093"/>
          </a:xfrm>
        </p:grpSpPr>
        <p:sp>
          <p:nvSpPr>
            <p:cNvPr id="40" name="Flowchart: Alternate Process 39"/>
            <p:cNvSpPr/>
            <p:nvPr/>
          </p:nvSpPr>
          <p:spPr>
            <a:xfrm>
              <a:off x="7659" y="6129"/>
              <a:ext cx="5723" cy="1602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l"/>
              <a:r>
                <a:rPr lang="en-US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LC-Rec</a:t>
              </a:r>
              <a:endParaRPr 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语义整合框架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树状向量量化</a:t>
              </a:r>
              <a:r>
                <a:rPr lang="en-US" altLang="zh-CN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(VQ)</a:t>
              </a:r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方法用于物品索引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多任务微调实现语义融合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无需依赖候选集的全域生成能力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</p:txBody>
        </p:sp>
        <p:sp>
          <p:nvSpPr>
            <p:cNvPr id="42" name="Down Arrow 41"/>
            <p:cNvSpPr/>
            <p:nvPr/>
          </p:nvSpPr>
          <p:spPr>
            <a:xfrm>
              <a:off x="10007" y="5638"/>
              <a:ext cx="787" cy="691"/>
            </a:xfrm>
            <a:prstGeom prst="downArrow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/>
    </mc:Choice>
    <mc:Fallback>
      <p:transition spd="med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0670" y="3335020"/>
            <a:ext cx="6354445" cy="124206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RS with Generative Retrieval</a:t>
            </a:r>
            <a:endParaRPr lang="en-US" sz="240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  <a:p>
            <a:pPr marL="0" indent="0" algn="l">
              <a:lnSpc>
                <a:spcPts val="52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</a:t>
            </a: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TIGER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6635115" y="3009900"/>
            <a:ext cx="2508250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2</a:t>
            </a:r>
            <a:endParaRPr lang="en-US" sz="225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2"/>
          <a:srcRect l="12500" r="12500"/>
          <a:stretch>
            <a:fillRect/>
          </a:stretch>
        </p:blipFill>
        <p:spPr>
          <a:xfrm>
            <a:off x="2263775" y="3970020"/>
            <a:ext cx="545465" cy="7277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altLang="zh-CN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Generative Retrieval</a:t>
            </a:r>
            <a:r>
              <a:rPr lang="zh-CN" alt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？</a:t>
            </a:r>
            <a:endParaRPr lang="zh-CN" alt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602615" y="1141730"/>
            <a:ext cx="2231390" cy="1677670"/>
            <a:chOff x="900" y="1498"/>
            <a:chExt cx="3514" cy="2642"/>
          </a:xfrm>
        </p:grpSpPr>
        <p:pic>
          <p:nvPicPr>
            <p:cNvPr id="7" name="Image 2" descr="preencoded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2282" y="1498"/>
              <a:ext cx="750" cy="750"/>
            </a:xfrm>
            <a:prstGeom prst="rect">
              <a:avLst/>
            </a:prstGeom>
          </p:spPr>
        </p:pic>
        <p:sp>
          <p:nvSpPr>
            <p:cNvPr id="8" name="Text 3"/>
            <p:cNvSpPr/>
            <p:nvPr/>
          </p:nvSpPr>
          <p:spPr>
            <a:xfrm>
              <a:off x="1176" y="2430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传统检索局限</a:t>
              </a:r>
              <a:endParaRPr lang="en-US" sz="1200" dirty="0"/>
            </a:p>
          </p:txBody>
        </p:sp>
        <p:sp>
          <p:nvSpPr>
            <p:cNvPr id="9" name="Text 4"/>
            <p:cNvSpPr/>
            <p:nvPr/>
          </p:nvSpPr>
          <p:spPr>
            <a:xfrm>
              <a:off x="900" y="2820"/>
              <a:ext cx="3514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传统推荐系统采用双塔模型，将查询和候选物品映射到同一高维空间，但面临大嵌入表和采样偏差问题。</a:t>
              </a:r>
              <a:endParaRPr lang="en-US" sz="105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239260" y="1141730"/>
            <a:ext cx="2185670" cy="1682750"/>
            <a:chOff x="7193" y="1798"/>
            <a:chExt cx="3442" cy="2650"/>
          </a:xfrm>
        </p:grpSpPr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8539" y="1798"/>
              <a:ext cx="750" cy="750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7433" y="2728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生成检索创新</a:t>
              </a:r>
              <a:endParaRPr lang="en-US" sz="1200" dirty="0"/>
            </a:p>
          </p:txBody>
        </p:sp>
        <p:sp>
          <p:nvSpPr>
            <p:cNvPr id="12" name="Text 6"/>
            <p:cNvSpPr/>
            <p:nvPr/>
          </p:nvSpPr>
          <p:spPr>
            <a:xfrm>
              <a:off x="7193" y="3128"/>
              <a:ext cx="3442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TIGER通过生成检索直接预测目标物品的Semantic ID，利用Transformer实现End2End的seq2seq建模。</a:t>
              </a:r>
              <a:endParaRPr lang="en-US" sz="105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12915" y="975360"/>
            <a:ext cx="1881187" cy="1085850"/>
            <a:chOff x="900" y="5370"/>
            <a:chExt cx="2962" cy="1710"/>
          </a:xfrm>
        </p:grpSpPr>
        <p:sp>
          <p:nvSpPr>
            <p:cNvPr id="6" name="Text 7"/>
            <p:cNvSpPr/>
            <p:nvPr/>
          </p:nvSpPr>
          <p:spPr>
            <a:xfrm>
              <a:off x="900" y="5370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端到端学习</a:t>
              </a:r>
              <a:endParaRPr lang="en-US" sz="1200" dirty="0"/>
            </a:p>
          </p:txBody>
        </p:sp>
        <p:sp>
          <p:nvSpPr>
            <p:cNvPr id="25" name="Text 8"/>
            <p:cNvSpPr/>
            <p:nvPr/>
          </p:nvSpPr>
          <p:spPr>
            <a:xfrm>
              <a:off x="900" y="5760"/>
              <a:ext cx="2962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TIGER框架中的Transformer不仅编码用户历史，还解码预测下一个物品的Semantic ID，实现全连接的生成过程。</a:t>
              </a:r>
              <a:endParaRPr lang="en-US" sz="1050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812598" y="2438400"/>
            <a:ext cx="1881187" cy="1085850"/>
            <a:chOff x="4463" y="5370"/>
            <a:chExt cx="2962" cy="1710"/>
          </a:xfrm>
        </p:grpSpPr>
        <p:sp>
          <p:nvSpPr>
            <p:cNvPr id="27" name="Text 9"/>
            <p:cNvSpPr/>
            <p:nvPr/>
          </p:nvSpPr>
          <p:spPr>
            <a:xfrm>
              <a:off x="4463" y="5370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知识共享优势</a:t>
              </a:r>
              <a:endParaRPr lang="en-US" sz="1200" dirty="0"/>
            </a:p>
          </p:txBody>
        </p:sp>
        <p:sp>
          <p:nvSpPr>
            <p:cNvPr id="28" name="Text 10"/>
            <p:cNvSpPr/>
            <p:nvPr/>
          </p:nvSpPr>
          <p:spPr>
            <a:xfrm>
              <a:off x="4463" y="5760"/>
              <a:ext cx="2962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通过生成检索，TIGER能够从语义相似的物品中共享知识，增强对新物品的泛化能力，改善冷启动推荐。</a:t>
              </a:r>
              <a:endParaRPr lang="en-US" sz="1050" dirty="0"/>
            </a:p>
          </p:txBody>
        </p:sp>
      </p:grpSp>
      <p:sp>
        <p:nvSpPr>
          <p:cNvPr id="35" name="Left Bracket 34"/>
          <p:cNvSpPr/>
          <p:nvPr/>
        </p:nvSpPr>
        <p:spPr>
          <a:xfrm>
            <a:off x="6630670" y="1141730"/>
            <a:ext cx="182245" cy="2289810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6" name="Right Arrow 35"/>
          <p:cNvSpPr/>
          <p:nvPr/>
        </p:nvSpPr>
        <p:spPr>
          <a:xfrm>
            <a:off x="2985135" y="1658620"/>
            <a:ext cx="1508125" cy="247015"/>
          </a:xfrm>
          <a:prstGeom prst="rightArrow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445" y="2768600"/>
            <a:ext cx="3526155" cy="230314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Related Work</a:t>
            </a:r>
            <a:endParaRPr 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38" name="Group 37"/>
          <p:cNvGrpSpPr/>
          <p:nvPr/>
        </p:nvGrpSpPr>
        <p:grpSpPr>
          <a:xfrm>
            <a:off x="898525" y="1009650"/>
            <a:ext cx="7010400" cy="1213485"/>
            <a:chOff x="1415" y="1590"/>
            <a:chExt cx="11040" cy="1911"/>
          </a:xfrm>
        </p:grpSpPr>
        <p:grpSp>
          <p:nvGrpSpPr>
            <p:cNvPr id="22" name="Group 21"/>
            <p:cNvGrpSpPr/>
            <p:nvPr/>
          </p:nvGrpSpPr>
          <p:grpSpPr>
            <a:xfrm>
              <a:off x="1415" y="1590"/>
              <a:ext cx="2752" cy="750"/>
              <a:chOff x="1415" y="1640"/>
              <a:chExt cx="2752" cy="750"/>
            </a:xfrm>
          </p:grpSpPr>
          <p:pic>
            <p:nvPicPr>
              <p:cNvPr id="14" name="Image 1" descr="preencoded.pn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1415" y="1640"/>
                <a:ext cx="750" cy="750"/>
              </a:xfrm>
              <a:prstGeom prst="rect">
                <a:avLst/>
              </a:prstGeom>
            </p:spPr>
          </p:pic>
          <p:sp>
            <p:nvSpPr>
              <p:cNvPr id="19" name="Text 3"/>
              <p:cNvSpPr/>
              <p:nvPr/>
            </p:nvSpPr>
            <p:spPr>
              <a:xfrm>
                <a:off x="2165" y="1850"/>
                <a:ext cx="200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ea typeface="SimSun" charset="0"/>
                  </a:rPr>
                  <a:t>序列推荐模型</a:t>
                </a:r>
                <a:endParaRPr lang="zh-CN" altLang="en-US" sz="1200" b="1" dirty="0">
                  <a:ea typeface="SimSun" charset="0"/>
                </a:endParaRPr>
              </a:p>
            </p:txBody>
          </p:sp>
        </p:grpSp>
        <p:sp>
          <p:nvSpPr>
            <p:cNvPr id="31" name="Text Box 30"/>
            <p:cNvSpPr txBox="1"/>
            <p:nvPr/>
          </p:nvSpPr>
          <p:spPr>
            <a:xfrm>
              <a:off x="2435" y="2195"/>
              <a:ext cx="1002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200"/>
                <a:t>GTU4REC	</a:t>
              </a:r>
              <a:r>
                <a:rPr lang="zh-CN" altLang="en-US" sz="1200">
                  <a:ea typeface="SimSun" charset="0"/>
                </a:rPr>
                <a:t>：通过门控机制捕获用户行为序列的长期和短期偏好</a:t>
              </a:r>
              <a:endParaRPr lang="zh-CN" altLang="en-US" sz="1200">
                <a:ea typeface="SimSun" charset="0"/>
              </a:endParaRPr>
            </a:p>
            <a:p>
              <a:r>
                <a:rPr lang="en-US" sz="1200"/>
                <a:t>NARM	</a:t>
              </a:r>
              <a:r>
                <a:rPr lang="zh-CN" altLang="en-US" sz="1200">
                  <a:ea typeface="SimSun" charset="0"/>
                </a:rPr>
                <a:t>：结合局部注意力机制和全局序列建模，优化推荐的准确性</a:t>
              </a:r>
              <a:endParaRPr lang="zh-CN" altLang="en-US" sz="1200">
                <a:ea typeface="SimSun" charset="0"/>
              </a:endParaRPr>
            </a:p>
            <a:p>
              <a:r>
                <a:rPr lang="en-US" sz="1200"/>
                <a:t>SASRec	</a:t>
              </a:r>
              <a:r>
                <a:rPr lang="zh-CN" altLang="en-US" sz="1200">
                  <a:ea typeface="SimSun" charset="0"/>
                </a:rPr>
                <a:t>：基于自注意力机制构建用户行为序列的高效推荐模型</a:t>
              </a:r>
              <a:endParaRPr lang="zh-CN" altLang="en-US" sz="1200">
                <a:ea typeface="SimSun" charset="0"/>
              </a:endParaRPr>
            </a:p>
            <a:p>
              <a:r>
                <a:rPr lang="en-US" sz="1200"/>
                <a:t>BERT4Rec	</a:t>
              </a:r>
              <a:r>
                <a:rPr lang="zh-CN" altLang="en-US" sz="1200">
                  <a:ea typeface="SimSun" charset="0"/>
                </a:rPr>
                <a:t>：利用双向Transformer结构，对用户行为序列进行深度建模以提升推荐性能</a:t>
              </a:r>
              <a:endParaRPr lang="zh-CN" altLang="en-US" sz="1200">
                <a:ea typeface="SimSun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898525" y="2301875"/>
            <a:ext cx="7010400" cy="1235710"/>
            <a:chOff x="1415" y="3625"/>
            <a:chExt cx="11040" cy="1946"/>
          </a:xfrm>
        </p:grpSpPr>
        <p:grpSp>
          <p:nvGrpSpPr>
            <p:cNvPr id="23" name="Group 22"/>
            <p:cNvGrpSpPr/>
            <p:nvPr/>
          </p:nvGrpSpPr>
          <p:grpSpPr>
            <a:xfrm>
              <a:off x="1415" y="3625"/>
              <a:ext cx="2744" cy="750"/>
              <a:chOff x="1415" y="3675"/>
              <a:chExt cx="2744" cy="750"/>
            </a:xfrm>
          </p:grpSpPr>
          <p:pic>
            <p:nvPicPr>
              <p:cNvPr id="16" name="Image 2" descr="preencoded.pn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1415" y="3675"/>
                <a:ext cx="750" cy="750"/>
              </a:xfrm>
              <a:prstGeom prst="rect">
                <a:avLst/>
              </a:prstGeom>
            </p:spPr>
          </p:pic>
          <p:sp>
            <p:nvSpPr>
              <p:cNvPr id="21" name="Text 3"/>
              <p:cNvSpPr/>
              <p:nvPr/>
            </p:nvSpPr>
            <p:spPr>
              <a:xfrm>
                <a:off x="2165" y="3885"/>
                <a:ext cx="1995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语义</a:t>
                </a:r>
                <a:r>
                  <a:rPr lang="en-US" altLang="zh-CN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ID</a:t>
                </a: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生成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4" name="Text Box 33"/>
            <p:cNvSpPr txBox="1"/>
            <p:nvPr/>
          </p:nvSpPr>
          <p:spPr>
            <a:xfrm>
              <a:off x="2435" y="4265"/>
              <a:ext cx="1002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>
                  <a:ea typeface="SimSun" charset="0"/>
                </a:rPr>
                <a:t>讨论</a:t>
              </a:r>
              <a:r>
                <a:rPr lang="en-US" altLang="zh-CN" sz="1200">
                  <a:ea typeface="SimSun" charset="0"/>
                </a:rPr>
                <a:t>VQ-Rec</a:t>
              </a:r>
              <a:r>
                <a:rPr lang="zh-CN" altLang="en-US" sz="1200">
                  <a:ea typeface="SimSun" charset="0"/>
                </a:rPr>
                <a:t>以及其他生成语义</a:t>
              </a:r>
              <a:r>
                <a:rPr lang="en-US" altLang="zh-CN" sz="1200">
                  <a:ea typeface="SimSun" charset="0"/>
                </a:rPr>
                <a:t>ID</a:t>
              </a:r>
              <a:r>
                <a:rPr lang="zh-CN" altLang="en-US" sz="1200">
                  <a:ea typeface="SimSun" charset="0"/>
                </a:rPr>
                <a:t>的方法</a:t>
              </a:r>
              <a:endParaRPr lang="zh-CN" altLang="en-US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    * VQ-Rec：使用向量量化技术将物品表示为离散语义ID，有效捕获物品之间的相似性</a:t>
              </a:r>
              <a:endParaRPr lang="en-US" altLang="zh-CN" sz="1200">
                <a:ea typeface="SimSun" charset="0"/>
              </a:endParaRPr>
            </a:p>
            <a:p>
              <a:r>
                <a:rPr lang="zh-CN" altLang="en-US" sz="1200">
                  <a:ea typeface="SimSun" charset="0"/>
                </a:rPr>
                <a:t>强调本文使用</a:t>
              </a:r>
              <a:r>
                <a:rPr lang="en-US" altLang="zh-CN" sz="1200" b="1">
                  <a:ea typeface="SimSun" charset="0"/>
                </a:rPr>
                <a:t>RQ-VAE</a:t>
              </a:r>
              <a:r>
                <a:rPr lang="en-US" altLang="zh-CN" sz="1200">
                  <a:ea typeface="SimSun" charset="0"/>
                </a:rPr>
                <a:t>(Residual-Quantized Variational AutoEncoder)</a:t>
              </a:r>
              <a:endParaRPr lang="en-US" altLang="zh-CN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    * RQ-VAE：基于残差量化的VAE生成语义ID，进一步提高物品表示的紧凑性和区分性</a:t>
              </a:r>
              <a:endParaRPr lang="en-US" altLang="zh-CN" sz="1200">
                <a:ea typeface="SimSun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98525" y="3594100"/>
            <a:ext cx="7010400" cy="1257935"/>
            <a:chOff x="1415" y="5660"/>
            <a:chExt cx="11040" cy="1981"/>
          </a:xfrm>
        </p:grpSpPr>
        <p:grpSp>
          <p:nvGrpSpPr>
            <p:cNvPr id="24" name="Group 23"/>
            <p:cNvGrpSpPr/>
            <p:nvPr/>
          </p:nvGrpSpPr>
          <p:grpSpPr>
            <a:xfrm>
              <a:off x="1415" y="5660"/>
              <a:ext cx="2682" cy="750"/>
              <a:chOff x="1415" y="5710"/>
              <a:chExt cx="2682" cy="750"/>
            </a:xfrm>
          </p:grpSpPr>
          <p:pic>
            <p:nvPicPr>
              <p:cNvPr id="18" name="Image 4" descr="preencoded.png"/>
              <p:cNvPicPr>
                <a:picLocks noChangeAspect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>
              <a:xfrm>
                <a:off x="1415" y="5710"/>
                <a:ext cx="750" cy="750"/>
              </a:xfrm>
              <a:prstGeom prst="rect">
                <a:avLst/>
              </a:prstGeom>
            </p:spPr>
          </p:pic>
          <p:sp>
            <p:nvSpPr>
              <p:cNvPr id="20" name="Text 3"/>
              <p:cNvSpPr/>
              <p:nvPr/>
            </p:nvSpPr>
            <p:spPr>
              <a:xfrm>
                <a:off x="2225" y="5920"/>
                <a:ext cx="187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生成式检索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7" name="Text Box 36"/>
            <p:cNvSpPr txBox="1"/>
            <p:nvPr/>
          </p:nvSpPr>
          <p:spPr>
            <a:xfrm>
              <a:off x="2435" y="6335"/>
              <a:ext cx="1002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>
                  <a:ea typeface="SimSun" charset="0"/>
                </a:rPr>
                <a:t>回顾</a:t>
              </a:r>
              <a:r>
                <a:rPr lang="en-US" altLang="zh-CN" sz="1200">
                  <a:ea typeface="SimSun" charset="0"/>
                </a:rPr>
                <a:t>GENRE</a:t>
              </a:r>
              <a:r>
                <a:rPr lang="zh-CN" altLang="en-US" sz="1200">
                  <a:ea typeface="SimSun" charset="0"/>
                </a:rPr>
                <a:t>、</a:t>
              </a:r>
              <a:r>
                <a:rPr lang="en-US" altLang="zh-CN" sz="1200">
                  <a:ea typeface="SimSun" charset="0"/>
                </a:rPr>
                <a:t>DSI</a:t>
              </a:r>
              <a:r>
                <a:rPr lang="zh-CN" altLang="en-US" sz="1200">
                  <a:ea typeface="SimSun" charset="0"/>
                </a:rPr>
                <a:t>等生成式检索方法</a:t>
              </a:r>
              <a:endParaRPr lang="zh-CN" altLang="en-US" sz="1200">
                <a:ea typeface="SimSun" charset="0"/>
              </a:endParaRPr>
            </a:p>
            <a:p>
              <a:r>
                <a:rPr lang="zh-CN" altLang="en-US" sz="1200">
                  <a:ea typeface="SimSun" charset="0"/>
                </a:rPr>
                <a:t> </a:t>
              </a:r>
              <a:r>
                <a:rPr lang="en-US" altLang="zh-CN" sz="1200">
                  <a:ea typeface="SimSun" charset="0"/>
                </a:rPr>
                <a:t>   * GENRE：通过生成式模型直接生成目标实体，以替代传统的检索方法</a:t>
              </a:r>
              <a:endParaRPr lang="en-US" altLang="zh-CN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    * DSI：将检索任务转化为序列生成任务，通过生成文档ID实现高效检索</a:t>
              </a:r>
              <a:endParaRPr lang="en-US" altLang="zh-CN" sz="1200">
                <a:ea typeface="SimSun" charset="0"/>
              </a:endParaRPr>
            </a:p>
            <a:p>
              <a:r>
                <a:rPr lang="zh-CN" altLang="en-US" sz="1200">
                  <a:ea typeface="SimSun" charset="0"/>
                </a:rPr>
                <a:t>指出本文首次将生成式检索应用于</a:t>
              </a:r>
              <a:r>
                <a:rPr lang="en-US" altLang="zh-CN" sz="1200">
                  <a:ea typeface="SimSun" charset="0"/>
                </a:rPr>
                <a:t>RecSys</a:t>
              </a:r>
              <a:r>
                <a:rPr lang="zh-CN" altLang="en-US" sz="1200">
                  <a:ea typeface="SimSun" charset="0"/>
                </a:rPr>
                <a:t>，并结合语义</a:t>
              </a:r>
              <a:r>
                <a:rPr lang="en-US" altLang="zh-CN" sz="1200">
                  <a:ea typeface="SimSun" charset="0"/>
                </a:rPr>
                <a:t>ID</a:t>
              </a:r>
              <a:r>
                <a:rPr lang="zh-CN" altLang="en-US" sz="1200">
                  <a:ea typeface="SimSun" charset="0"/>
                </a:rPr>
                <a:t>表示</a:t>
              </a:r>
              <a:r>
                <a:rPr lang="en-US" altLang="zh-CN" sz="1200">
                  <a:ea typeface="SimSun" charset="0"/>
                </a:rPr>
                <a:t>item</a:t>
              </a:r>
              <a:endParaRPr lang="en-US" altLang="zh-CN" sz="1200">
                <a:ea typeface="SimSun" charset="0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Proposed Framework</a:t>
            </a:r>
            <a:endParaRPr 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811530"/>
            <a:ext cx="8839200" cy="36341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7259</Words>
  <Application>WPS Presentation</Application>
  <PresentationFormat>On-screen Show (16:9)</PresentationFormat>
  <Paragraphs>510</Paragraphs>
  <Slides>40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40</vt:i4>
      </vt:variant>
    </vt:vector>
  </HeadingPairs>
  <TitlesOfParts>
    <vt:vector size="57" baseType="lpstr">
      <vt:lpstr>Arial</vt:lpstr>
      <vt:lpstr>SimSun</vt:lpstr>
      <vt:lpstr>Wingdings</vt:lpstr>
      <vt:lpstr>DejaVu Sans</vt:lpstr>
      <vt:lpstr>Microsoft YaHei</vt:lpstr>
      <vt:lpstr>Droid Sans Fallback</vt:lpstr>
      <vt:lpstr>Microsoft YaHei</vt:lpstr>
      <vt:lpstr>Microsoft YaHei</vt:lpstr>
      <vt:lpstr>SimSun</vt:lpstr>
      <vt:lpstr>Calibri</vt:lpstr>
      <vt:lpstr>Microsoft YaHei</vt:lpstr>
      <vt:lpstr>Arial Unicode MS</vt:lpstr>
      <vt:lpstr>Phetsarath OT</vt:lpstr>
      <vt:lpstr>SimSun</vt:lpstr>
      <vt:lpstr>OpenSymbol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shenc</cp:lastModifiedBy>
  <cp:revision>221</cp:revision>
  <dcterms:created xsi:type="dcterms:W3CDTF">2024-11-27T11:10:19Z</dcterms:created>
  <dcterms:modified xsi:type="dcterms:W3CDTF">2024-11-27T11:10:19Z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1033-11.1.0.11698</vt:lpwstr>
  </property>
</Properties>
</file>